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31" r:id="rId2"/>
    <p:sldId id="383" r:id="rId3"/>
    <p:sldId id="387" r:id="rId4"/>
    <p:sldId id="360" r:id="rId5"/>
    <p:sldId id="364" r:id="rId6"/>
    <p:sldId id="365" r:id="rId7"/>
    <p:sldId id="366" r:id="rId8"/>
    <p:sldId id="368" r:id="rId9"/>
    <p:sldId id="363" r:id="rId10"/>
    <p:sldId id="362" r:id="rId11"/>
    <p:sldId id="392" r:id="rId12"/>
    <p:sldId id="389" r:id="rId13"/>
    <p:sldId id="335" r:id="rId14"/>
    <p:sldId id="370" r:id="rId15"/>
    <p:sldId id="402" r:id="rId16"/>
    <p:sldId id="404" r:id="rId17"/>
    <p:sldId id="395" r:id="rId18"/>
    <p:sldId id="359" r:id="rId19"/>
    <p:sldId id="358" r:id="rId20"/>
    <p:sldId id="394" r:id="rId21"/>
    <p:sldId id="393" r:id="rId22"/>
    <p:sldId id="403" r:id="rId23"/>
    <p:sldId id="401" r:id="rId24"/>
    <p:sldId id="361" r:id="rId25"/>
    <p:sldId id="355" r:id="rId26"/>
    <p:sldId id="405" r:id="rId27"/>
    <p:sldId id="371" r:id="rId28"/>
    <p:sldId id="386" r:id="rId29"/>
    <p:sldId id="354" r:id="rId30"/>
    <p:sldId id="356" r:id="rId31"/>
    <p:sldId id="372" r:id="rId32"/>
    <p:sldId id="390" r:id="rId33"/>
    <p:sldId id="351" r:id="rId34"/>
    <p:sldId id="376" r:id="rId35"/>
    <p:sldId id="327" r:id="rId36"/>
    <p:sldId id="380" r:id="rId37"/>
    <p:sldId id="378" r:id="rId38"/>
    <p:sldId id="379" r:id="rId39"/>
    <p:sldId id="406" r:id="rId40"/>
    <p:sldId id="407" r:id="rId41"/>
    <p:sldId id="381" r:id="rId42"/>
    <p:sldId id="353" r:id="rId43"/>
    <p:sldId id="350" r:id="rId44"/>
    <p:sldId id="349" r:id="rId45"/>
    <p:sldId id="348" r:id="rId46"/>
    <p:sldId id="396" r:id="rId47"/>
    <p:sldId id="377" r:id="rId48"/>
    <p:sldId id="382" r:id="rId49"/>
    <p:sldId id="400" r:id="rId50"/>
    <p:sldId id="357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FF0000"/>
    <a:srgbClr val="FF3737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24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Patrice\Desktop\PM%20Work%20Stuff\Lobster%20Data_all_thru%20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Seasonal Lobster</a:t>
            </a:r>
            <a:r>
              <a:rPr lang="en-US" baseline="0"/>
              <a:t> Landings 2010-2016 </a:t>
            </a:r>
          </a:p>
          <a:p>
            <a:pPr>
              <a:defRPr/>
            </a:pPr>
            <a:r>
              <a:rPr lang="en-US" sz="1000" baseline="0"/>
              <a:t>source: Maine DMR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Sheet1!$J$2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Sheet1!$G$3:$G$14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Sheet1!$J$3:$J$14</c:f>
              <c:numCache>
                <c:formatCode>#,##0</c:formatCode>
                <c:ptCount val="12"/>
                <c:pt idx="0">
                  <c:v>1283629.01</c:v>
                </c:pt>
                <c:pt idx="1">
                  <c:v>349065.46</c:v>
                </c:pt>
                <c:pt idx="2">
                  <c:v>372947.77</c:v>
                </c:pt>
                <c:pt idx="3">
                  <c:v>1141693.6299999999</c:v>
                </c:pt>
                <c:pt idx="4">
                  <c:v>2535678.2799999998</c:v>
                </c:pt>
                <c:pt idx="5">
                  <c:v>4783134.2699999996</c:v>
                </c:pt>
                <c:pt idx="6">
                  <c:v>17566483.82</c:v>
                </c:pt>
                <c:pt idx="7">
                  <c:v>20318381.629999999</c:v>
                </c:pt>
                <c:pt idx="8">
                  <c:v>16544324.130000001</c:v>
                </c:pt>
                <c:pt idx="9">
                  <c:v>18301776</c:v>
                </c:pt>
                <c:pt idx="10">
                  <c:v>9944422.9600000009</c:v>
                </c:pt>
                <c:pt idx="11">
                  <c:v>3067269.71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7E-443C-A887-A34E1A9263CA}"/>
            </c:ext>
          </c:extLst>
        </c:ser>
        <c:ser>
          <c:idx val="3"/>
          <c:order val="3"/>
          <c:tx>
            <c:strRef>
              <c:f>Sheet1!$K$2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Sheet1!$G$3:$G$14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Sheet1!$K$3:$K$14</c:f>
              <c:numCache>
                <c:formatCode>#,##0</c:formatCode>
                <c:ptCount val="12"/>
                <c:pt idx="0">
                  <c:v>1199375</c:v>
                </c:pt>
                <c:pt idx="1">
                  <c:v>364138</c:v>
                </c:pt>
                <c:pt idx="2">
                  <c:v>508733</c:v>
                </c:pt>
                <c:pt idx="3">
                  <c:v>879722</c:v>
                </c:pt>
                <c:pt idx="4">
                  <c:v>2427968</c:v>
                </c:pt>
                <c:pt idx="5">
                  <c:v>3526325</c:v>
                </c:pt>
                <c:pt idx="6">
                  <c:v>16645452</c:v>
                </c:pt>
                <c:pt idx="7">
                  <c:v>27292884</c:v>
                </c:pt>
                <c:pt idx="8">
                  <c:v>20369443</c:v>
                </c:pt>
                <c:pt idx="9">
                  <c:v>18224545</c:v>
                </c:pt>
                <c:pt idx="10">
                  <c:v>9735352</c:v>
                </c:pt>
                <c:pt idx="11">
                  <c:v>3750792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7E-443C-A887-A34E1A9263CA}"/>
            </c:ext>
          </c:extLst>
        </c:ser>
        <c:ser>
          <c:idx val="4"/>
          <c:order val="4"/>
          <c:tx>
            <c:strRef>
              <c:f>Sheet1!$L$2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Sheet1!$G$3:$G$14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Sheet1!$L$3:$L$14</c:f>
              <c:numCache>
                <c:formatCode>#,##0</c:formatCode>
                <c:ptCount val="12"/>
                <c:pt idx="0">
                  <c:v>1349574</c:v>
                </c:pt>
                <c:pt idx="1">
                  <c:v>783866</c:v>
                </c:pt>
                <c:pt idx="2">
                  <c:v>609825</c:v>
                </c:pt>
                <c:pt idx="3">
                  <c:v>1249805</c:v>
                </c:pt>
                <c:pt idx="4">
                  <c:v>2726086</c:v>
                </c:pt>
                <c:pt idx="5">
                  <c:v>9319713</c:v>
                </c:pt>
                <c:pt idx="6">
                  <c:v>26072903</c:v>
                </c:pt>
                <c:pt idx="7">
                  <c:v>25439960</c:v>
                </c:pt>
                <c:pt idx="8">
                  <c:v>22391100</c:v>
                </c:pt>
                <c:pt idx="9">
                  <c:v>19821432</c:v>
                </c:pt>
                <c:pt idx="10">
                  <c:v>13089876</c:v>
                </c:pt>
                <c:pt idx="11">
                  <c:v>4458817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7E-443C-A887-A34E1A9263CA}"/>
            </c:ext>
          </c:extLst>
        </c:ser>
        <c:ser>
          <c:idx val="5"/>
          <c:order val="5"/>
          <c:tx>
            <c:strRef>
              <c:f>Sheet1!$M$2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Sheet1!$G$3:$G$14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Sheet1!$M$3:$M$14</c:f>
              <c:numCache>
                <c:formatCode>#,##0</c:formatCode>
                <c:ptCount val="12"/>
                <c:pt idx="0">
                  <c:v>1430642</c:v>
                </c:pt>
                <c:pt idx="1">
                  <c:v>577825</c:v>
                </c:pt>
                <c:pt idx="2">
                  <c:v>691316</c:v>
                </c:pt>
                <c:pt idx="3">
                  <c:v>1520736</c:v>
                </c:pt>
                <c:pt idx="4">
                  <c:v>2937813</c:v>
                </c:pt>
                <c:pt idx="5">
                  <c:v>4707388</c:v>
                </c:pt>
                <c:pt idx="6">
                  <c:v>24593217</c:v>
                </c:pt>
                <c:pt idx="7">
                  <c:v>33307700</c:v>
                </c:pt>
                <c:pt idx="8">
                  <c:v>22129172</c:v>
                </c:pt>
                <c:pt idx="9">
                  <c:v>21876357</c:v>
                </c:pt>
                <c:pt idx="10">
                  <c:v>9705685</c:v>
                </c:pt>
                <c:pt idx="11">
                  <c:v>4295413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7E-443C-A887-A34E1A9263CA}"/>
            </c:ext>
          </c:extLst>
        </c:ser>
        <c:ser>
          <c:idx val="6"/>
          <c:order val="6"/>
          <c:tx>
            <c:strRef>
              <c:f>Sheet1!$N$2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Sheet1!$G$3:$G$14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Sheet1!$N$3:$N$14</c:f>
              <c:numCache>
                <c:formatCode>#,##0</c:formatCode>
                <c:ptCount val="12"/>
                <c:pt idx="0">
                  <c:v>1346775</c:v>
                </c:pt>
                <c:pt idx="1">
                  <c:v>930988</c:v>
                </c:pt>
                <c:pt idx="2">
                  <c:v>801141</c:v>
                </c:pt>
                <c:pt idx="3">
                  <c:v>1287021</c:v>
                </c:pt>
                <c:pt idx="4">
                  <c:v>3180001</c:v>
                </c:pt>
                <c:pt idx="5">
                  <c:v>3490730</c:v>
                </c:pt>
                <c:pt idx="6">
                  <c:v>12597721</c:v>
                </c:pt>
                <c:pt idx="7">
                  <c:v>29358057</c:v>
                </c:pt>
                <c:pt idx="8">
                  <c:v>26442850</c:v>
                </c:pt>
                <c:pt idx="9">
                  <c:v>27105910</c:v>
                </c:pt>
                <c:pt idx="10">
                  <c:v>11881637</c:v>
                </c:pt>
                <c:pt idx="11">
                  <c:v>5603292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7E-443C-A887-A34E1A9263CA}"/>
            </c:ext>
          </c:extLst>
        </c:ser>
        <c:ser>
          <c:idx val="7"/>
          <c:order val="7"/>
          <c:tx>
            <c:strRef>
              <c:f>Sheet1!$O$2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Sheet1!$G$3:$G$14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Sheet1!$O$3:$O$14</c:f>
              <c:numCache>
                <c:formatCode>#,##0</c:formatCode>
                <c:ptCount val="12"/>
                <c:pt idx="0">
                  <c:v>1376407</c:v>
                </c:pt>
                <c:pt idx="1">
                  <c:v>423364</c:v>
                </c:pt>
                <c:pt idx="2">
                  <c:v>853839</c:v>
                </c:pt>
                <c:pt idx="3">
                  <c:v>1261694</c:v>
                </c:pt>
                <c:pt idx="4">
                  <c:v>2613356</c:v>
                </c:pt>
                <c:pt idx="5">
                  <c:v>3867486</c:v>
                </c:pt>
                <c:pt idx="6">
                  <c:v>14134480</c:v>
                </c:pt>
                <c:pt idx="7">
                  <c:v>28557209</c:v>
                </c:pt>
                <c:pt idx="8">
                  <c:v>24424127</c:v>
                </c:pt>
                <c:pt idx="9">
                  <c:v>21583695</c:v>
                </c:pt>
                <c:pt idx="10">
                  <c:v>14975390</c:v>
                </c:pt>
                <c:pt idx="11">
                  <c:v>7012370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7E-443C-A887-A34E1A9263CA}"/>
            </c:ext>
          </c:extLst>
        </c:ser>
        <c:ser>
          <c:idx val="8"/>
          <c:order val="8"/>
          <c:tx>
            <c:strRef>
              <c:f>Sheet1!$P$2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Sheet1!$G$3:$G$14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Sheet1!$P$3:$P$14</c:f>
              <c:numCache>
                <c:formatCode>#,##0</c:formatCode>
                <c:ptCount val="12"/>
                <c:pt idx="0">
                  <c:v>2584670</c:v>
                </c:pt>
                <c:pt idx="1">
                  <c:v>1076435</c:v>
                </c:pt>
                <c:pt idx="2">
                  <c:v>971760</c:v>
                </c:pt>
                <c:pt idx="3">
                  <c:v>1740270</c:v>
                </c:pt>
                <c:pt idx="4">
                  <c:v>3255252</c:v>
                </c:pt>
                <c:pt idx="5">
                  <c:v>7573476</c:v>
                </c:pt>
                <c:pt idx="6">
                  <c:v>24946538</c:v>
                </c:pt>
                <c:pt idx="7">
                  <c:v>24893718</c:v>
                </c:pt>
                <c:pt idx="8">
                  <c:v>21273296</c:v>
                </c:pt>
                <c:pt idx="9">
                  <c:v>22294177</c:v>
                </c:pt>
                <c:pt idx="10">
                  <c:v>15258439</c:v>
                </c:pt>
                <c:pt idx="11">
                  <c:v>4976742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7E-443C-A887-A34E1A926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7929592"/>
        <c:axId val="23792920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Sheet1!$H$2</c15:sqref>
                        </c15:formulaRef>
                      </c:ext>
                    </c:extLst>
                    <c:strCache>
                      <c:ptCount val="1"/>
                      <c:pt idx="0">
                        <c:v>2008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Sheet1!$G$3:$G$14</c15:sqref>
                        </c15:formulaRef>
                      </c:ext>
                    </c:extLst>
                    <c:strCache>
                      <c:ptCount val="12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</c:v>
                      </c:pt>
                      <c:pt idx="9">
                        <c:v>Oct</c:v>
                      </c:pt>
                      <c:pt idx="10">
                        <c:v>Nov</c:v>
                      </c:pt>
                      <c:pt idx="11">
                        <c:v>Dec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Sheet1!$H$3:$H$14</c15:sqref>
                        </c15:formulaRef>
                      </c:ext>
                    </c:extLst>
                    <c:numCache>
                      <c:formatCode>#,##0</c:formatCode>
                      <c:ptCount val="12"/>
                      <c:pt idx="0">
                        <c:v>1098735.6399999999</c:v>
                      </c:pt>
                      <c:pt idx="1">
                        <c:v>534986.09</c:v>
                      </c:pt>
                      <c:pt idx="2">
                        <c:v>409172.86</c:v>
                      </c:pt>
                      <c:pt idx="3">
                        <c:v>956906.95</c:v>
                      </c:pt>
                      <c:pt idx="4">
                        <c:v>2253508.59</c:v>
                      </c:pt>
                      <c:pt idx="5">
                        <c:v>2236888.61</c:v>
                      </c:pt>
                      <c:pt idx="6">
                        <c:v>9403989.4700000007</c:v>
                      </c:pt>
                      <c:pt idx="7">
                        <c:v>14661596.35</c:v>
                      </c:pt>
                      <c:pt idx="8">
                        <c:v>14340011.6</c:v>
                      </c:pt>
                      <c:pt idx="9">
                        <c:v>13395581.16</c:v>
                      </c:pt>
                      <c:pt idx="10">
                        <c:v>8073455.9699999997</c:v>
                      </c:pt>
                      <c:pt idx="11">
                        <c:v>2543656.58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8F7E-443C-A887-A34E1A9263C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Sheet1!$I$2</c15:sqref>
                        </c15:formulaRef>
                      </c:ext>
                    </c:extLst>
                    <c:strCache>
                      <c:ptCount val="1"/>
                      <c:pt idx="0">
                        <c:v>2009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Sheet1!$G$3:$G$14</c15:sqref>
                        </c15:formulaRef>
                      </c:ext>
                    </c:extLst>
                    <c:strCache>
                      <c:ptCount val="12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</c:v>
                      </c:pt>
                      <c:pt idx="9">
                        <c:v>Oct</c:v>
                      </c:pt>
                      <c:pt idx="10">
                        <c:v>Nov</c:v>
                      </c:pt>
                      <c:pt idx="11">
                        <c:v>Dec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Sheet1!$I$3:$I$14</c15:sqref>
                        </c15:formulaRef>
                      </c:ext>
                    </c:extLst>
                    <c:numCache>
                      <c:formatCode>#,##0</c:formatCode>
                      <c:ptCount val="12"/>
                      <c:pt idx="0">
                        <c:v>1204484.79</c:v>
                      </c:pt>
                      <c:pt idx="1">
                        <c:v>430091.59</c:v>
                      </c:pt>
                      <c:pt idx="2">
                        <c:v>355780.39</c:v>
                      </c:pt>
                      <c:pt idx="3">
                        <c:v>849123.41</c:v>
                      </c:pt>
                      <c:pt idx="4">
                        <c:v>2142314.3199999998</c:v>
                      </c:pt>
                      <c:pt idx="5">
                        <c:v>2320327.79</c:v>
                      </c:pt>
                      <c:pt idx="6">
                        <c:v>9734875.4900000002</c:v>
                      </c:pt>
                      <c:pt idx="7">
                        <c:v>16889828.91</c:v>
                      </c:pt>
                      <c:pt idx="8">
                        <c:v>16892449.489999998</c:v>
                      </c:pt>
                      <c:pt idx="9">
                        <c:v>15399961.99</c:v>
                      </c:pt>
                      <c:pt idx="10">
                        <c:v>10482863.449999999</c:v>
                      </c:pt>
                      <c:pt idx="11">
                        <c:v>4469516.79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F7E-443C-A887-A34E1A9263CA}"/>
                  </c:ext>
                </c:extLst>
              </c15:ser>
            </c15:filteredBarSeries>
          </c:ext>
        </c:extLst>
      </c:barChart>
      <c:catAx>
        <c:axId val="237929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929200"/>
        <c:crosses val="autoZero"/>
        <c:auto val="1"/>
        <c:lblAlgn val="ctr"/>
        <c:lblOffset val="100"/>
        <c:noMultiLvlLbl val="0"/>
      </c:catAx>
      <c:valAx>
        <c:axId val="23792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929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AB84572-00C2-44A9-AC88-2B55BBB7A652}" type="datetimeFigureOut">
              <a:rPr lang="en-US"/>
              <a:pPr>
                <a:defRPr/>
              </a:pPr>
              <a:t>4/18/2017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6323AD-FE61-47D8-A40B-0CDF9D636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Maine lobstermen 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7984800-A83B-4BB1-909E-B50FE2BECB09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Same overall seasonal pattern with fishery picking up in July</a:t>
            </a:r>
          </a:p>
          <a:p>
            <a:r>
              <a:rPr lang="en-US" altLang="en-US" smtClean="0"/>
              <a:t>But 2014 landings below 2012 levels for June-Aug; stronger Sept to Dec</a:t>
            </a:r>
          </a:p>
          <a:p>
            <a:r>
              <a:rPr lang="en-US" altLang="en-US" smtClean="0"/>
              <a:t>Next slide really shows that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AF5F155-86B9-4320-9300-92C3A7975509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6E6C69-92D1-40F8-8122-A67A3B8EEEB7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9:30</a:t>
            </a:r>
          </a:p>
          <a:p>
            <a:r>
              <a:rPr lang="en-US" altLang="en-US" smtClean="0"/>
              <a:t>A full page summary of the whale rules is printed in the March edition of Landings. </a:t>
            </a:r>
          </a:p>
          <a:p>
            <a:r>
              <a:rPr lang="en-US" altLang="en-US" smtClean="0"/>
              <a:t>New measures in place for June 2015</a:t>
            </a:r>
          </a:p>
          <a:p>
            <a:r>
              <a:rPr lang="en-US" altLang="en-US" smtClean="0"/>
              <a:t>Trawling up requirements, expanded gear marking of 3 x 12” marks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644A248-647D-4549-A9BD-AE336B0D188A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Regardless of the process, it’s hard to be the regulated community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F6FB683-F0CD-42F0-88A8-CF4749667660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Regardless of the process, it’s hard to be the regulated community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4C0D73-E070-48F2-8DB8-D050E0CB5A8A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The visual assessment is how bad lobstermen thought the rope looked.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CBB7C9A-5EDB-4703-8B29-827B9911EF0C}" type="slidenum">
              <a:rPr lang="en-US" altLang="en-US" smtClean="0"/>
              <a:pPr/>
              <a:t>43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1FD4B-1824-47D6-850C-9127E9932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26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92789-9D52-44CD-BC0D-A32903A28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71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4A619-D141-46E9-AE5F-7E02FE3ADB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25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1B072-355A-4EF1-A6C1-4EFBD2F9B967}" type="datetimeFigureOut">
              <a:rPr lang="en-US"/>
              <a:pPr>
                <a:defRPr/>
              </a:pPr>
              <a:t>4/18/2017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E6D73-1A29-4203-A176-FC92563EF5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0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B864D-AA47-4818-B781-04593AA46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14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0AE8D-DFC7-4A71-A5F6-E4FED8042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16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8EB6A-CAE0-4F5A-8395-D7C91701C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49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874BD-2375-481F-ADB2-4B3F80364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9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77610-01B0-4EEE-8A47-3E05D8596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35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0E17C-6196-4E36-9A67-A0D6CB37C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10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94BC-3C30-41E7-A3B0-BED41ADA58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89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8E519-4475-4B89-BDE3-026F97D56F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86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22BF21A-5206-410D-ACFF-D73AA73DA1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wmf"/><Relationship Id="rId5" Type="http://schemas.openxmlformats.org/officeDocument/2006/relationships/image" Target="../media/image36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b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657600" y="20638"/>
            <a:ext cx="55626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Maine Lobstermen Working to Reduce Right Whale Entanglements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March 2017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chemeClr val="bg1"/>
              </a:solidFill>
            </a:endParaRPr>
          </a:p>
        </p:txBody>
      </p:sp>
      <p:pic>
        <p:nvPicPr>
          <p:cNvPr id="4100" name="Picture 3" descr="MLA log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913"/>
            <a:ext cx="1524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9170988" cy="7086600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55563" y="2039938"/>
            <a:ext cx="4641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All ME lobstermen may fish in state waters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(4,400 lobstermen and 880 students)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4572000" y="762000"/>
            <a:ext cx="304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Only 20% hold permit to fish federal waters (~1,300)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85800" y="2686050"/>
            <a:ext cx="838200" cy="1447800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53000" y="1408113"/>
            <a:ext cx="152400" cy="2478087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6989763" y="249555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5816600" y="3151188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4800600" y="375285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17418" name="TextBox 11"/>
          <p:cNvSpPr txBox="1">
            <a:spLocks noChangeArrowheads="1"/>
          </p:cNvSpPr>
          <p:nvPr/>
        </p:nvSpPr>
        <p:spPr bwMode="auto">
          <a:xfrm>
            <a:off x="3581400" y="38481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17419" name="TextBox 12"/>
          <p:cNvSpPr txBox="1">
            <a:spLocks noChangeArrowheads="1"/>
          </p:cNvSpPr>
          <p:nvPr/>
        </p:nvSpPr>
        <p:spPr bwMode="auto">
          <a:xfrm>
            <a:off x="2895600" y="404495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E</a:t>
            </a:r>
          </a:p>
        </p:txBody>
      </p:sp>
      <p:sp>
        <p:nvSpPr>
          <p:cNvPr id="17420" name="TextBox 13"/>
          <p:cNvSpPr txBox="1">
            <a:spLocks noChangeArrowheads="1"/>
          </p:cNvSpPr>
          <p:nvPr/>
        </p:nvSpPr>
        <p:spPr bwMode="auto">
          <a:xfrm>
            <a:off x="2286000" y="4335463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F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497013" y="4776788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G</a:t>
            </a:r>
          </a:p>
        </p:txBody>
      </p:sp>
      <p:pic>
        <p:nvPicPr>
          <p:cNvPr id="17422" name="Content Placeholder 5" descr="lobster trap 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45088"/>
            <a:ext cx="36972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rightwhales2004_byJoyHam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Whale Plan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66775"/>
          </a:xfrm>
        </p:spPr>
        <p:txBody>
          <a:bodyPr/>
          <a:lstStyle/>
          <a:p>
            <a:r>
              <a:rPr lang="en-US" altLang="en-US" smtClean="0"/>
              <a:t>Atlantic Large Whale Take Reduction Team</a:t>
            </a:r>
          </a:p>
        </p:txBody>
      </p:sp>
      <p:pic>
        <p:nvPicPr>
          <p:cNvPr id="19459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2" r="5659" b="2"/>
          <a:stretch>
            <a:fillRect/>
          </a:stretch>
        </p:blipFill>
        <p:spPr>
          <a:xfrm>
            <a:off x="3621088" y="2286000"/>
            <a:ext cx="5105400" cy="3624263"/>
          </a:xfrm>
        </p:spPr>
      </p:pic>
      <p:sp>
        <p:nvSpPr>
          <p:cNvPr id="19460" name="Rectangle 10"/>
          <p:cNvSpPr>
            <a:spLocks noChangeArrowheads="1"/>
          </p:cNvSpPr>
          <p:nvPr/>
        </p:nvSpPr>
        <p:spPr bwMode="auto">
          <a:xfrm>
            <a:off x="500063" y="2286000"/>
            <a:ext cx="2971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/>
              <a:t>Covers fixed gear fisheries from Maine to Florida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TRT members have diverse constituencies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It requires compromise</a:t>
            </a:r>
          </a:p>
        </p:txBody>
      </p:sp>
      <p:sp>
        <p:nvSpPr>
          <p:cNvPr id="19461" name="TextBox 11"/>
          <p:cNvSpPr txBox="1">
            <a:spLocks noChangeArrowheads="1"/>
          </p:cNvSpPr>
          <p:nvPr/>
        </p:nvSpPr>
        <p:spPr bwMode="auto">
          <a:xfrm>
            <a:off x="3581400" y="5927725"/>
            <a:ext cx="510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Maine TRT members, Lobstermen Jim Tripp and Dwight Carver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mtClean="0"/>
              <a:t>Whale Rules</a:t>
            </a:r>
          </a:p>
        </p:txBody>
      </p:sp>
      <p:pic>
        <p:nvPicPr>
          <p:cNvPr id="2048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55650"/>
            <a:ext cx="4114800" cy="6029325"/>
          </a:xfrm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4953000" y="914400"/>
            <a:ext cx="41148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/>
              <a:t>Universal measures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No float line at surface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No wet storage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Rope as knot-free as possible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Exempt waters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Choose one: weak link, sinking rope buoy lines or sinking groundlines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Non-exempt waters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600 lb weak link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Sinking groundline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Gear marking 3 x 12” marks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Unique marking for Jeffreys, Jordans and Isles of Shoals)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1 buoy line on trawls of 5 traps or less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1600"/>
              <a:t>Minimum traps per trawl increases with distance from shore; vary by zone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400"/>
              <a:t>pairs – non-exempt state waters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400"/>
              <a:t>Triples – out to 6 miles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400"/>
              <a:t>5’s – eastern Maine out to 12 miles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400"/>
              <a:t>10’s – western Maine out to 12 miles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400"/>
              <a:t>15’s – 12+ miles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400"/>
              <a:t>20’s – F and G (Nov thru Feb)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5" b="16898"/>
          <a:stretch>
            <a:fillRect/>
          </a:stretch>
        </p:blipFill>
        <p:spPr bwMode="auto">
          <a:xfrm>
            <a:off x="4914900" y="3014663"/>
            <a:ext cx="16383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ultiplication Sign 8"/>
          <p:cNvSpPr/>
          <p:nvPr/>
        </p:nvSpPr>
        <p:spPr>
          <a:xfrm>
            <a:off x="762000" y="5445125"/>
            <a:ext cx="1677988" cy="133667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r>
              <a:rPr lang="en-US" altLang="en-US" smtClean="0"/>
              <a:t>Evolution of Whale Plan</a:t>
            </a:r>
          </a:p>
        </p:txBody>
      </p:sp>
      <p:pic>
        <p:nvPicPr>
          <p:cNvPr id="2253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05150"/>
            <a:ext cx="21494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" b="27583"/>
          <a:stretch>
            <a:fillRect/>
          </a:stretch>
        </p:blipFill>
        <p:spPr bwMode="auto">
          <a:xfrm>
            <a:off x="2789238" y="3014663"/>
            <a:ext cx="1973262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Placeholder 2"/>
          <p:cNvSpPr>
            <a:spLocks noGrp="1"/>
          </p:cNvSpPr>
          <p:nvPr>
            <p:ph type="body" idx="1"/>
          </p:nvPr>
        </p:nvSpPr>
        <p:spPr>
          <a:xfrm>
            <a:off x="303213" y="990600"/>
            <a:ext cx="4268787" cy="639763"/>
          </a:xfrm>
        </p:spPr>
        <p:txBody>
          <a:bodyPr/>
          <a:lstStyle/>
          <a:p>
            <a:r>
              <a:rPr lang="en-US" altLang="en-US" smtClean="0"/>
              <a:t>Universal requirements [1999]</a:t>
            </a:r>
          </a:p>
        </p:txBody>
      </p:sp>
      <p:sp>
        <p:nvSpPr>
          <p:cNvPr id="22536" name="TextBox 17"/>
          <p:cNvSpPr txBox="1">
            <a:spLocks noChangeArrowheads="1"/>
          </p:cNvSpPr>
          <p:nvPr/>
        </p:nvSpPr>
        <p:spPr bwMode="auto">
          <a:xfrm>
            <a:off x="76200" y="4872038"/>
            <a:ext cx="640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/>
              <a:t>600 lb weak links &amp; 4” Gear marking VL [2005]</a:t>
            </a: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296863" y="1614488"/>
            <a:ext cx="86185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No float line at surface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No wet storage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Rope as knot-free as possible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Gear technology list (VL sink rope, GL sink rope, 1100 lb weak link, 7/16” diameter rope)</a:t>
            </a:r>
          </a:p>
        </p:txBody>
      </p:sp>
      <p:sp>
        <p:nvSpPr>
          <p:cNvPr id="22538" name="Text Placeholder 2"/>
          <p:cNvSpPr>
            <a:spLocks noGrp="1"/>
          </p:cNvSpPr>
          <p:nvPr>
            <p:ph type="body" idx="1"/>
          </p:nvPr>
        </p:nvSpPr>
        <p:spPr>
          <a:xfrm>
            <a:off x="381000" y="5640388"/>
            <a:ext cx="5772150" cy="639762"/>
          </a:xfrm>
        </p:spPr>
        <p:txBody>
          <a:bodyPr/>
          <a:lstStyle/>
          <a:p>
            <a:r>
              <a:rPr lang="en-US" altLang="en-US" smtClean="0"/>
              <a:t>Dynamic Area Management [2003-2008]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altLang="en-US" smtClean="0"/>
              <a:t>Dynamic Area Management</a:t>
            </a:r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10751" r="9866" b="1894"/>
          <a:stretch>
            <a:fillRect/>
          </a:stretch>
        </p:blipFill>
        <p:spPr>
          <a:xfrm>
            <a:off x="457200" y="1295400"/>
            <a:ext cx="6248400" cy="5207000"/>
          </a:xfrm>
        </p:spPr>
      </p:pic>
      <p:sp>
        <p:nvSpPr>
          <p:cNvPr id="23556" name="TextBox 14"/>
          <p:cNvSpPr txBox="1">
            <a:spLocks noChangeArrowheads="1"/>
          </p:cNvSpPr>
          <p:nvPr/>
        </p:nvSpPr>
        <p:spPr bwMode="auto">
          <a:xfrm>
            <a:off x="6734175" y="2743200"/>
            <a:ext cx="19716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Lobstermen required to remove all gear from the area immediately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3997325"/>
            <a:ext cx="305117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r>
              <a:rPr lang="en-US" altLang="en-US" smtClean="0"/>
              <a:t>Evolution of Whale Plan</a:t>
            </a:r>
          </a:p>
        </p:txBody>
      </p:sp>
      <p:sp>
        <p:nvSpPr>
          <p:cNvPr id="24580" name="Text Placeholder 2"/>
          <p:cNvSpPr>
            <a:spLocks noGrp="1"/>
          </p:cNvSpPr>
          <p:nvPr>
            <p:ph type="body" idx="1"/>
          </p:nvPr>
        </p:nvSpPr>
        <p:spPr>
          <a:xfrm>
            <a:off x="415925" y="1042988"/>
            <a:ext cx="8229600" cy="525462"/>
          </a:xfrm>
        </p:spPr>
        <p:txBody>
          <a:bodyPr/>
          <a:lstStyle/>
          <a:p>
            <a:r>
              <a:rPr lang="en-US" altLang="en-US" smtClean="0"/>
              <a:t>1) Groundlines [2009] and 2) Vertical Lines [2015] </a:t>
            </a:r>
          </a:p>
        </p:txBody>
      </p:sp>
      <p:pic>
        <p:nvPicPr>
          <p:cNvPr id="2458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2" t="45116" r="11497"/>
          <a:stretch>
            <a:fillRect/>
          </a:stretch>
        </p:blipFill>
        <p:spPr bwMode="auto">
          <a:xfrm>
            <a:off x="457200" y="2443163"/>
            <a:ext cx="40227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14"/>
          <p:cNvSpPr txBox="1">
            <a:spLocks noChangeArrowheads="1"/>
          </p:cNvSpPr>
          <p:nvPr/>
        </p:nvSpPr>
        <p:spPr bwMode="auto">
          <a:xfrm>
            <a:off x="4572000" y="2182813"/>
            <a:ext cx="43434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Broad-based rule for all fixed gear fisheries on Atlantic Coast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Maine exemption line inside state waters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82950" y="4724400"/>
            <a:ext cx="8747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415925" y="1992313"/>
            <a:ext cx="2730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Sinking Groundlines</a:t>
            </a:r>
          </a:p>
        </p:txBody>
      </p:sp>
      <p:sp>
        <p:nvSpPr>
          <p:cNvPr id="24585" name="TextBox 14"/>
          <p:cNvSpPr txBox="1">
            <a:spLocks noChangeArrowheads="1"/>
          </p:cNvSpPr>
          <p:nvPr/>
        </p:nvSpPr>
        <p:spPr bwMode="auto">
          <a:xfrm>
            <a:off x="228600" y="5129213"/>
            <a:ext cx="43434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u="sng"/>
              <a:t>Maine fought this rule: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Rocky, hard bottom inshore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Few right whales sighted inshore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Tried to develop alternative low profile rope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96863"/>
            <a:ext cx="8229600" cy="909637"/>
          </a:xfrm>
        </p:spPr>
        <p:txBody>
          <a:bodyPr/>
          <a:lstStyle/>
          <a:p>
            <a:r>
              <a:rPr lang="en-US" altLang="en-US" sz="4000" smtClean="0"/>
              <a:t>Maine exemption line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0313"/>
            <a:ext cx="708660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743200" y="5815013"/>
            <a:ext cx="65532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kern="0" dirty="0"/>
              <a:t>~70% of state waters exempt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3352800" y="4343400"/>
            <a:ext cx="1219200" cy="12668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-457200" y="222250"/>
            <a:ext cx="6553200" cy="1143000"/>
          </a:xfrm>
        </p:spPr>
        <p:txBody>
          <a:bodyPr/>
          <a:lstStyle/>
          <a:p>
            <a:r>
              <a:rPr lang="en-US" altLang="en-US" sz="3600" smtClean="0"/>
              <a:t>Maine has rocky bottom</a:t>
            </a:r>
          </a:p>
        </p:txBody>
      </p:sp>
      <p:pic>
        <p:nvPicPr>
          <p:cNvPr id="266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066800"/>
            <a:ext cx="3584575" cy="2719388"/>
          </a:xfrm>
        </p:spPr>
      </p:pic>
      <p:pic>
        <p:nvPicPr>
          <p:cNvPr id="266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887538"/>
            <a:ext cx="36988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1321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3923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22325"/>
            <a:ext cx="9296400" cy="7680325"/>
          </a:xfrm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Maine, USA</a:t>
            </a:r>
          </a:p>
        </p:txBody>
      </p:sp>
      <p:sp>
        <p:nvSpPr>
          <p:cNvPr id="6" name="Oval 5"/>
          <p:cNvSpPr/>
          <p:nvPr/>
        </p:nvSpPr>
        <p:spPr>
          <a:xfrm>
            <a:off x="6324600" y="2209800"/>
            <a:ext cx="685800" cy="990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4675" y="560388"/>
            <a:ext cx="2333625" cy="3087687"/>
          </a:xfrm>
        </p:spPr>
      </p:pic>
      <p:pic>
        <p:nvPicPr>
          <p:cNvPr id="2867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4038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0100"/>
            <a:ext cx="21351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808413"/>
            <a:ext cx="42449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9"/>
          <a:stretch>
            <a:fillRect/>
          </a:stretch>
        </p:blipFill>
        <p:spPr bwMode="auto">
          <a:xfrm>
            <a:off x="5715000" y="457200"/>
            <a:ext cx="303847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itle 1"/>
          <p:cNvSpPr>
            <a:spLocks noGrp="1"/>
          </p:cNvSpPr>
          <p:nvPr>
            <p:ph type="title"/>
          </p:nvPr>
        </p:nvSpPr>
        <p:spPr>
          <a:xfrm>
            <a:off x="153988" y="-100013"/>
            <a:ext cx="8837612" cy="609601"/>
          </a:xfrm>
        </p:spPr>
        <p:txBody>
          <a:bodyPr/>
          <a:lstStyle/>
          <a:p>
            <a:r>
              <a:rPr lang="en-US" altLang="en-US" sz="3600" smtClean="0"/>
              <a:t>Operational Challenges Sinking Groundline</a:t>
            </a: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304800"/>
            <a:ext cx="9550400" cy="7162800"/>
          </a:xfrm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152400" y="-152400"/>
            <a:ext cx="5192713" cy="2819400"/>
          </a:xfrm>
        </p:spPr>
        <p:txBody>
          <a:bodyPr/>
          <a:lstStyle/>
          <a:p>
            <a:pPr algn="l"/>
            <a:r>
              <a:rPr lang="en-US" altLang="en-US" smtClean="0">
                <a:solidFill>
                  <a:schemeClr val="bg1"/>
                </a:solidFill>
              </a:rPr>
              <a:t>Sinking Groundline</a:t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z="2800" smtClean="0">
                <a:solidFill>
                  <a:schemeClr val="bg1"/>
                </a:solidFill>
              </a:rPr>
              <a:t>Federally funded rope buyback</a:t>
            </a:r>
            <a:br>
              <a:rPr lang="en-US" altLang="en-US" sz="2800" smtClean="0">
                <a:solidFill>
                  <a:schemeClr val="bg1"/>
                </a:solidFill>
              </a:rPr>
            </a:br>
            <a:r>
              <a:rPr lang="en-US" altLang="en-US" sz="2800" smtClean="0">
                <a:solidFill>
                  <a:schemeClr val="tx1"/>
                </a:solidFill>
              </a:rPr>
              <a:t>-trade in floating line, get voucher </a:t>
            </a:r>
            <a:br>
              <a:rPr lang="en-US" altLang="en-US" sz="2800" smtClean="0">
                <a:solidFill>
                  <a:schemeClr val="tx1"/>
                </a:solidFill>
              </a:rPr>
            </a:br>
            <a:r>
              <a:rPr lang="en-US" altLang="en-US" sz="2800" smtClean="0">
                <a:solidFill>
                  <a:schemeClr val="tx1"/>
                </a:solidFill>
              </a:rPr>
              <a:t> towards purchase of sink line</a:t>
            </a:r>
            <a:br>
              <a:rPr lang="en-US" altLang="en-US" sz="2800" smtClean="0">
                <a:solidFill>
                  <a:schemeClr val="tx1"/>
                </a:solidFill>
              </a:rPr>
            </a:br>
            <a:r>
              <a:rPr lang="en-US" altLang="en-US" sz="2800" smtClean="0">
                <a:solidFill>
                  <a:schemeClr val="tx1"/>
                </a:solidFill>
              </a:rPr>
              <a:t>-sink rope wears out much faster</a:t>
            </a:r>
            <a:br>
              <a:rPr lang="en-US" altLang="en-US" sz="2800" smtClean="0">
                <a:solidFill>
                  <a:schemeClr val="tx1"/>
                </a:solidFill>
              </a:rPr>
            </a:br>
            <a:r>
              <a:rPr lang="en-US" altLang="en-US" sz="2800" smtClean="0">
                <a:solidFill>
                  <a:schemeClr val="tx1"/>
                </a:solidFill>
              </a:rPr>
              <a:t>-increase cost of business</a:t>
            </a:r>
            <a:endParaRPr lang="en-US" alt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 smtClean="0"/>
              <a:t>Co-occurrence model</a:t>
            </a:r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17638"/>
            <a:ext cx="8077200" cy="5257800"/>
          </a:xfrm>
        </p:spPr>
      </p:pic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4724400" y="6096000"/>
            <a:ext cx="2963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Address Vertical Lines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smtClean="0"/>
              <a:t>Tries to address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305800" cy="5638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/>
              <a:t>Looks at overlap of whales and gear</a:t>
            </a:r>
          </a:p>
          <a:p>
            <a:pPr lvl="1">
              <a:defRPr/>
            </a:pPr>
            <a:r>
              <a:rPr lang="en-US" dirty="0"/>
              <a:t>Only looks at vertical lines </a:t>
            </a:r>
          </a:p>
          <a:p>
            <a:pPr lvl="1">
              <a:defRPr/>
            </a:pPr>
            <a:r>
              <a:rPr lang="en-US" dirty="0"/>
              <a:t>Does not look at whale behavior (feeding, transiting, etc.)</a:t>
            </a:r>
          </a:p>
          <a:p>
            <a:pPr lvl="1">
              <a:defRPr/>
            </a:pPr>
            <a:r>
              <a:rPr lang="en-US" dirty="0"/>
              <a:t>Does not look at size or weight of gear</a:t>
            </a:r>
          </a:p>
          <a:p>
            <a:pPr marL="0" indent="0">
              <a:buFontTx/>
              <a:buNone/>
              <a:defRPr/>
            </a:pPr>
            <a:r>
              <a:rPr lang="en-US" u="sng" dirty="0"/>
              <a:t>Inshore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dirty="0"/>
              <a:t>Lots of gear and fewer whales</a:t>
            </a:r>
          </a:p>
          <a:p>
            <a:pPr>
              <a:buFont typeface="Calibri" panose="020F0502020204030204" pitchFamily="34" charset="0"/>
              <a:buChar char="x"/>
              <a:defRPr/>
            </a:pPr>
            <a:r>
              <a:rPr lang="en-US" dirty="0"/>
              <a:t>Lighter gear (shorter trawls, lighter traps and ropes)</a:t>
            </a:r>
          </a:p>
          <a:p>
            <a:pPr marL="0" indent="0">
              <a:buFontTx/>
              <a:buNone/>
              <a:defRPr/>
            </a:pPr>
            <a:r>
              <a:rPr lang="en-US" u="sng" dirty="0"/>
              <a:t>Offshore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dirty="0"/>
              <a:t>Less gear and more whales</a:t>
            </a:r>
          </a:p>
          <a:p>
            <a:pPr>
              <a:buFont typeface="Calibri" panose="020F0502020204030204" pitchFamily="34" charset="0"/>
              <a:buChar char="x"/>
              <a:defRPr/>
            </a:pPr>
            <a:r>
              <a:rPr lang="en-US" dirty="0"/>
              <a:t>Heavier gear (long trawls, heavy traps, big rope)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6384" y="5105400"/>
            <a:ext cx="3335215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highlight>
                  <a:srgbClr val="FFFF00"/>
                </a:highlight>
              </a:rPr>
              <a:t>Which is more risky????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804863"/>
            <a:ext cx="8610600" cy="4400550"/>
          </a:xfrm>
        </p:spPr>
      </p:pic>
      <p:sp>
        <p:nvSpPr>
          <p:cNvPr id="32771" name="Text Placeholder 4"/>
          <p:cNvSpPr txBox="1">
            <a:spLocks/>
          </p:cNvSpPr>
          <p:nvPr/>
        </p:nvSpPr>
        <p:spPr bwMode="auto">
          <a:xfrm>
            <a:off x="152400" y="152400"/>
            <a:ext cx="79248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/>
              <a:t>Vertical lines: Minimum Traps per Trawl [2015]</a:t>
            </a:r>
          </a:p>
        </p:txBody>
      </p:sp>
      <p:sp>
        <p:nvSpPr>
          <p:cNvPr id="32772" name="TextBox 10"/>
          <p:cNvSpPr txBox="1">
            <a:spLocks noChangeArrowheads="1"/>
          </p:cNvSpPr>
          <p:nvPr/>
        </p:nvSpPr>
        <p:spPr bwMode="auto">
          <a:xfrm>
            <a:off x="304800" y="5922963"/>
            <a:ext cx="510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Gear marking VL expanded to three 12” marks</a:t>
            </a: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57813"/>
            <a:ext cx="290353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r>
              <a:rPr lang="en-US" altLang="en-US" smtClean="0"/>
              <a:t>Maine has avoided closures</a:t>
            </a:r>
          </a:p>
        </p:txBody>
      </p:sp>
      <p:pic>
        <p:nvPicPr>
          <p:cNvPr id="34819" name="Content Placeholder 3" descr="Closure Proposals 2 23 2012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57238"/>
            <a:ext cx="7924800" cy="594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17463"/>
            <a:ext cx="5130801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401762"/>
          </a:xfrm>
        </p:spPr>
        <p:txBody>
          <a:bodyPr/>
          <a:lstStyle/>
          <a:p>
            <a:r>
              <a:rPr lang="en-US" altLang="en-US" smtClean="0"/>
              <a:t>Whale Plan Compliance</a:t>
            </a:r>
          </a:p>
        </p:txBody>
      </p:sp>
      <p:sp>
        <p:nvSpPr>
          <p:cNvPr id="35844" name="Content Placeholder 2"/>
          <p:cNvSpPr>
            <a:spLocks noGrp="1"/>
          </p:cNvSpPr>
          <p:nvPr>
            <p:ph idx="1"/>
          </p:nvPr>
        </p:nvSpPr>
        <p:spPr>
          <a:xfrm>
            <a:off x="5257800" y="2514600"/>
            <a:ext cx="3697288" cy="3308350"/>
          </a:xfrm>
        </p:spPr>
        <p:txBody>
          <a:bodyPr/>
          <a:lstStyle/>
          <a:p>
            <a:r>
              <a:rPr lang="en-US" altLang="en-US" smtClean="0"/>
              <a:t>FY 15</a:t>
            </a:r>
          </a:p>
          <a:p>
            <a:r>
              <a:rPr lang="en-US" altLang="en-US" smtClean="0"/>
              <a:t>585 lobster vessels checked</a:t>
            </a:r>
          </a:p>
          <a:p>
            <a:r>
              <a:rPr lang="en-US" altLang="en-US" smtClean="0"/>
              <a:t>95% compliance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11430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/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/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Need to Engage the Industry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23813"/>
            <a:ext cx="6742113" cy="1143000"/>
          </a:xfrm>
        </p:spPr>
        <p:txBody>
          <a:bodyPr/>
          <a:lstStyle/>
          <a:p>
            <a:r>
              <a:rPr lang="en-US" altLang="en-US" smtClean="0"/>
              <a:t>Challenging Issue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90625"/>
            <a:ext cx="7953375" cy="2162175"/>
          </a:xfrm>
        </p:spPr>
        <p:txBody>
          <a:bodyPr/>
          <a:lstStyle/>
          <a:p>
            <a:r>
              <a:rPr lang="en-US" altLang="en-US" smtClean="0"/>
              <a:t>Regulated community</a:t>
            </a:r>
          </a:p>
          <a:p>
            <a:pPr lvl="1"/>
            <a:r>
              <a:rPr lang="en-US" altLang="en-US" smtClean="0"/>
              <a:t>feel like they have everything to lose</a:t>
            </a:r>
          </a:p>
          <a:p>
            <a:r>
              <a:rPr lang="en-US" altLang="en-US" smtClean="0"/>
              <a:t>Management has a cost</a:t>
            </a:r>
          </a:p>
          <a:p>
            <a:pPr lvl="1"/>
            <a:r>
              <a:rPr lang="en-US" altLang="en-US" smtClean="0"/>
              <a:t>no guarantee that measures will solve the problem</a:t>
            </a:r>
          </a:p>
          <a:p>
            <a:endParaRPr lang="en-US" altLang="en-US" smtClean="0"/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59125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 r="15393" b="3249"/>
          <a:stretch>
            <a:fillRect/>
          </a:stretch>
        </p:blipFill>
        <p:spPr bwMode="auto">
          <a:xfrm>
            <a:off x="6553200" y="3159125"/>
            <a:ext cx="2514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0"/>
            <a:ext cx="3709988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MLA color logo"/>
          <p:cNvPicPr>
            <a:picLocks noChangeAspect="1" noChangeArrowheads="1"/>
          </p:cNvPicPr>
          <p:nvPr/>
        </p:nvPicPr>
        <p:blipFill>
          <a:blip r:embed="rId2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" b="2205"/>
          <a:stretch>
            <a:fillRect/>
          </a:stretch>
        </p:blipFill>
        <p:spPr bwMode="auto">
          <a:xfrm>
            <a:off x="2476500" y="274638"/>
            <a:ext cx="4264025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Engaging the lobster industry</a:t>
            </a:r>
          </a:p>
        </p:txBody>
      </p:sp>
      <p:sp>
        <p:nvSpPr>
          <p:cNvPr id="39940" name="Content Placeholder 2"/>
          <p:cNvSpPr>
            <a:spLocks noGrp="1"/>
          </p:cNvSpPr>
          <p:nvPr>
            <p:ph sz="half" idx="1"/>
          </p:nvPr>
        </p:nvSpPr>
        <p:spPr>
          <a:xfrm>
            <a:off x="603250" y="3048000"/>
            <a:ext cx="4038600" cy="3740150"/>
          </a:xfrm>
        </p:spPr>
        <p:txBody>
          <a:bodyPr/>
          <a:lstStyle/>
          <a:p>
            <a:r>
              <a:rPr lang="en-US" altLang="en-US" smtClean="0"/>
              <a:t>Make sure lobstermen have options to fish</a:t>
            </a:r>
          </a:p>
          <a:p>
            <a:pPr lvl="1">
              <a:lnSpc>
                <a:spcPts val="2600"/>
              </a:lnSpc>
              <a:spcBef>
                <a:spcPct val="0"/>
              </a:spcBef>
            </a:pPr>
            <a:r>
              <a:rPr lang="en-US" altLang="en-US" smtClean="0"/>
              <a:t>Research on groundline and vertical line</a:t>
            </a:r>
          </a:p>
          <a:p>
            <a:pPr lvl="1">
              <a:lnSpc>
                <a:spcPts val="2600"/>
              </a:lnSpc>
              <a:spcBef>
                <a:spcPct val="0"/>
              </a:spcBef>
            </a:pPr>
            <a:r>
              <a:rPr lang="en-US" altLang="en-US" smtClean="0"/>
              <a:t>Research on gear removed from whales</a:t>
            </a:r>
          </a:p>
          <a:p>
            <a:pPr lvl="1">
              <a:lnSpc>
                <a:spcPts val="2600"/>
              </a:lnSpc>
              <a:spcBef>
                <a:spcPct val="0"/>
              </a:spcBef>
            </a:pPr>
            <a:r>
              <a:rPr lang="en-US" altLang="en-US" smtClean="0"/>
              <a:t>Document Maine’s story</a:t>
            </a:r>
          </a:p>
          <a:p>
            <a:r>
              <a:rPr lang="en-US" altLang="en-US" smtClean="0"/>
              <a:t>Education</a:t>
            </a:r>
          </a:p>
          <a:p>
            <a:pPr lvl="1">
              <a:lnSpc>
                <a:spcPts val="2400"/>
              </a:lnSpc>
              <a:spcBef>
                <a:spcPct val="0"/>
              </a:spcBef>
            </a:pPr>
            <a:r>
              <a:rPr lang="en-US" altLang="en-US" smtClean="0"/>
              <a:t>Meetings </a:t>
            </a:r>
          </a:p>
          <a:p>
            <a:pPr lvl="1">
              <a:lnSpc>
                <a:spcPts val="2400"/>
              </a:lnSpc>
              <a:spcBef>
                <a:spcPct val="0"/>
              </a:spcBef>
            </a:pPr>
            <a:r>
              <a:rPr lang="en-US" altLang="en-US" smtClean="0"/>
              <a:t>newsletter articles</a:t>
            </a:r>
          </a:p>
        </p:txBody>
      </p:sp>
      <p:pic>
        <p:nvPicPr>
          <p:cNvPr id="3994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666" b="51111"/>
          <a:stretch>
            <a:fillRect/>
          </a:stretch>
        </p:blipFill>
        <p:spPr bwMode="auto">
          <a:xfrm>
            <a:off x="4641850" y="3505200"/>
            <a:ext cx="4495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8305800" cy="1828800"/>
          </a:xfrm>
        </p:spPr>
        <p:txBody>
          <a:bodyPr/>
          <a:lstStyle/>
          <a:p>
            <a:r>
              <a:rPr lang="en-US" altLang="en-US" smtClean="0"/>
              <a:t>Participate in the process</a:t>
            </a:r>
          </a:p>
          <a:p>
            <a:pPr lvl="1">
              <a:lnSpc>
                <a:spcPts val="2600"/>
              </a:lnSpc>
              <a:spcBef>
                <a:spcPct val="0"/>
              </a:spcBef>
            </a:pPr>
            <a:r>
              <a:rPr lang="en-US" altLang="en-US" smtClean="0"/>
              <a:t>Political and regulatory (TRT, agency, delegation)</a:t>
            </a:r>
          </a:p>
          <a:p>
            <a:pPr lvl="1">
              <a:lnSpc>
                <a:spcPts val="2600"/>
              </a:lnSpc>
              <a:spcBef>
                <a:spcPct val="0"/>
              </a:spcBef>
            </a:pPr>
            <a:r>
              <a:rPr lang="en-US" altLang="en-US" smtClean="0"/>
              <a:t>Partner with researchers (NEAq, WHOI, state)</a:t>
            </a:r>
          </a:p>
          <a:p>
            <a:pPr lvl="1">
              <a:lnSpc>
                <a:spcPts val="2600"/>
              </a:lnSpc>
              <a:spcBef>
                <a:spcPct val="0"/>
              </a:spcBef>
            </a:pPr>
            <a:r>
              <a:rPr lang="en-US" altLang="en-US" smtClean="0"/>
              <a:t>MLA Legal Defense Fund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1000"/>
            <a:ext cx="5853113" cy="4389438"/>
          </a:xfrm>
        </p:spPr>
      </p:pic>
      <p:pic>
        <p:nvPicPr>
          <p:cNvPr id="71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008438"/>
            <a:ext cx="46656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4011613"/>
            <a:ext cx="478313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r="2881"/>
          <a:stretch>
            <a:fillRect/>
          </a:stretch>
        </p:blipFill>
        <p:spPr bwMode="auto">
          <a:xfrm>
            <a:off x="5853113" y="19050"/>
            <a:ext cx="3476625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5257800" cy="685800"/>
          </a:xfrm>
        </p:spPr>
        <p:txBody>
          <a:bodyPr/>
          <a:lstStyle/>
          <a:p>
            <a:r>
              <a:rPr lang="en-US" altLang="en-US" smtClean="0"/>
              <a:t>Tools of the Fishery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MLA color logo"/>
          <p:cNvPicPr>
            <a:picLocks noChangeAspect="1" noChangeArrowheads="1"/>
          </p:cNvPicPr>
          <p:nvPr/>
        </p:nvPicPr>
        <p:blipFill>
          <a:blip r:embed="rId2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" b="2205"/>
          <a:stretch>
            <a:fillRect/>
          </a:stretch>
        </p:blipFill>
        <p:spPr bwMode="auto">
          <a:xfrm>
            <a:off x="2286000" y="73025"/>
            <a:ext cx="4264025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altLang="en-US" sz="4000" smtClean="0"/>
              <a:t>Engage with research community</a:t>
            </a:r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763000" cy="4525963"/>
          </a:xfrm>
        </p:spPr>
        <p:txBody>
          <a:bodyPr/>
          <a:lstStyle/>
          <a:p>
            <a:r>
              <a:rPr lang="en-US" altLang="en-US" sz="2400" smtClean="0"/>
              <a:t>1990’s</a:t>
            </a:r>
          </a:p>
          <a:p>
            <a:pPr lvl="1"/>
            <a:r>
              <a:rPr lang="en-US" altLang="en-US" sz="2000" smtClean="0"/>
              <a:t>Worked with NMFS (gear profiles, weak links, exploring gear mods)</a:t>
            </a:r>
          </a:p>
          <a:p>
            <a:r>
              <a:rPr lang="en-US" altLang="en-US" sz="2400" smtClean="0"/>
              <a:t>2000’s</a:t>
            </a:r>
          </a:p>
          <a:p>
            <a:pPr lvl="1"/>
            <a:r>
              <a:rPr lang="en-US" altLang="en-US" sz="2000" smtClean="0"/>
              <a:t>Establish methods for weak links (NMFS, DMR)</a:t>
            </a:r>
          </a:p>
          <a:p>
            <a:pPr lvl="1"/>
            <a:r>
              <a:rPr lang="en-US" altLang="en-US" sz="2000" smtClean="0"/>
              <a:t>Buoy line marking methods (NMFS, DMR)</a:t>
            </a:r>
          </a:p>
          <a:p>
            <a:pPr lvl="1"/>
            <a:r>
              <a:rPr lang="en-US" altLang="en-US" sz="2000" smtClean="0"/>
              <a:t>Vessels host ROV survey (DMR)</a:t>
            </a:r>
          </a:p>
          <a:p>
            <a:pPr lvl="1"/>
            <a:r>
              <a:rPr lang="en-US" altLang="en-US" sz="2000" smtClean="0"/>
              <a:t>Test neutrally buoyant, low profile and sink ropes (DMR, BC)</a:t>
            </a:r>
          </a:p>
          <a:p>
            <a:pPr lvl="1"/>
            <a:r>
              <a:rPr lang="en-US" altLang="en-US" sz="2000" smtClean="0"/>
              <a:t>Measure rope profiles with pressure sensors (DMR)</a:t>
            </a:r>
          </a:p>
          <a:p>
            <a:pPr lvl="1"/>
            <a:r>
              <a:rPr lang="en-US" altLang="en-US" sz="2000" smtClean="0"/>
              <a:t>Test vertical line mods; glow and stiff rope, cutters (BC)</a:t>
            </a:r>
          </a:p>
          <a:p>
            <a:r>
              <a:rPr lang="en-US" altLang="en-US" sz="2400" smtClean="0"/>
              <a:t>2010’s</a:t>
            </a:r>
          </a:p>
          <a:p>
            <a:pPr lvl="1"/>
            <a:r>
              <a:rPr lang="en-US" altLang="en-US" sz="2000" smtClean="0"/>
              <a:t>Map lobster industry (gear configurations) (BC)</a:t>
            </a:r>
          </a:p>
          <a:p>
            <a:pPr lvl="1"/>
            <a:r>
              <a:rPr lang="en-US" altLang="en-US" sz="2000" smtClean="0"/>
              <a:t>Develop fishing gear/whale risk model (WHOI)</a:t>
            </a:r>
          </a:p>
          <a:p>
            <a:pPr lvl="1"/>
            <a:r>
              <a:rPr lang="en-US" altLang="en-US" sz="2000" smtClean="0"/>
              <a:t>Document sink rope chafing and profiles (BC)</a:t>
            </a:r>
          </a:p>
          <a:p>
            <a:pPr lvl="1"/>
            <a:r>
              <a:rPr lang="en-US" altLang="en-US" sz="2000" smtClean="0"/>
              <a:t>Explore ideas for best practices (BC)</a:t>
            </a:r>
          </a:p>
          <a:p>
            <a:pPr lvl="1"/>
            <a:r>
              <a:rPr lang="en-US" altLang="en-US" sz="2000" smtClean="0"/>
              <a:t>Produce sink rope report (BC)</a:t>
            </a:r>
          </a:p>
          <a:p>
            <a:pPr lvl="1"/>
            <a:r>
              <a:rPr lang="en-US" altLang="en-US" sz="2000" smtClean="0"/>
              <a:t>Exploring “weak” ropes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Content Placeholder 5" descr="DSCN14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855200" cy="7391400"/>
          </a:xfrm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949325" y="3886200"/>
            <a:ext cx="8229600" cy="11430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/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/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/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How do whales become entangled?</a:t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/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What do we fix?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533400" y="153988"/>
            <a:ext cx="8229600" cy="1143000"/>
          </a:xfrm>
        </p:spPr>
        <p:txBody>
          <a:bodyPr/>
          <a:lstStyle/>
          <a:p>
            <a:r>
              <a:rPr lang="en-US" altLang="en-US" sz="4000" smtClean="0"/>
              <a:t>How do whales get entangled?</a:t>
            </a:r>
            <a:br>
              <a:rPr lang="en-US" altLang="en-US" sz="4000" smtClean="0"/>
            </a:br>
            <a:r>
              <a:rPr lang="en-US" altLang="en-US" sz="4000" smtClean="0"/>
              <a:t>Examine gear removed from whales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3962400" cy="17811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600" smtClean="0"/>
              <a:t>Visit warehouse of gear removed from whales</a:t>
            </a:r>
          </a:p>
          <a:p>
            <a:pPr>
              <a:spcBef>
                <a:spcPct val="0"/>
              </a:spcBef>
            </a:pPr>
            <a:endParaRPr lang="en-US" altLang="en-US" sz="2600" smtClean="0"/>
          </a:p>
          <a:p>
            <a:pPr>
              <a:spcBef>
                <a:spcPct val="0"/>
              </a:spcBef>
            </a:pPr>
            <a:r>
              <a:rPr lang="en-US" altLang="en-US" sz="2600" smtClean="0"/>
              <a:t>Brought gear removed from whales and case studies to Maine </a:t>
            </a:r>
          </a:p>
        </p:txBody>
      </p:sp>
      <p:pic>
        <p:nvPicPr>
          <p:cNvPr id="4301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9624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481513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44577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488"/>
          <a:stretch>
            <a:fillRect/>
          </a:stretch>
        </p:blipFill>
        <p:spPr bwMode="auto">
          <a:xfrm>
            <a:off x="3200400" y="4468813"/>
            <a:ext cx="2684463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533400" y="153988"/>
            <a:ext cx="8229600" cy="1143000"/>
          </a:xfrm>
        </p:spPr>
        <p:txBody>
          <a:bodyPr/>
          <a:lstStyle/>
          <a:p>
            <a:r>
              <a:rPr lang="en-US" altLang="en-US" sz="4000" smtClean="0"/>
              <a:t>Reverse Engineering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33388" y="1868488"/>
            <a:ext cx="3962400" cy="17811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600" b="1" smtClean="0"/>
              <a:t>Bring together fishermen, scientists &amp; rope manufactures</a:t>
            </a:r>
            <a:endParaRPr lang="en-US" altLang="en-US" sz="2600" smtClean="0"/>
          </a:p>
        </p:txBody>
      </p:sp>
      <p:pic>
        <p:nvPicPr>
          <p:cNvPr id="44036" name="Content Placeholder 3" descr="DSC_02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47813"/>
            <a:ext cx="3641725" cy="24209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Content Placeholder 3" descr="DSC_02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043363"/>
            <a:ext cx="4154488" cy="276066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76800" y="4219575"/>
            <a:ext cx="27432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600" b="1" kern="0" dirty="0"/>
              <a:t>Look at all of  the information we have about whales and the entanglement event</a:t>
            </a:r>
            <a:endParaRPr lang="en-US" sz="26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fbcdn-sphotos-a-a.akamaihd.net/hphotos-ak-xaf1/v/t1.0-9/163323_595380997143591_1209397474_n.jpg?oh=607bdd5408f9dc427ce88c0e3b9b4463&amp;oe=548DBB9C&amp;__gda__=1422399309_8721c6fbd1b4129fafb3bf8eea971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9" b="28615"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914400"/>
            <a:ext cx="8229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kern="0" dirty="0">
                <a:solidFill>
                  <a:schemeClr val="bg1"/>
                </a:solidFill>
              </a:rPr>
              <a:t/>
            </a:r>
            <a:br>
              <a:rPr lang="en-US" altLang="en-US" kern="0" dirty="0">
                <a:solidFill>
                  <a:schemeClr val="bg1"/>
                </a:solidFill>
              </a:rPr>
            </a:br>
            <a:r>
              <a:rPr lang="en-US" altLang="en-US" kern="0" dirty="0">
                <a:solidFill>
                  <a:schemeClr val="bg1"/>
                </a:solidFill>
              </a:rPr>
              <a:t>Need to explain our fishery to others if we are to work together to solve entanglement</a:t>
            </a:r>
          </a:p>
          <a:p>
            <a:pPr>
              <a:defRPr/>
            </a:pPr>
            <a:endParaRPr lang="en-US" altLang="en-US" kern="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altLang="en-US" kern="0" dirty="0">
                <a:solidFill>
                  <a:schemeClr val="bg1"/>
                </a:solidFill>
              </a:rPr>
              <a:t>Need to assess risk of entanglement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7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715963"/>
          </a:xfrm>
        </p:spPr>
        <p:txBody>
          <a:bodyPr/>
          <a:lstStyle/>
          <a:p>
            <a:r>
              <a:rPr lang="en-US" altLang="en-US" smtClean="0"/>
              <a:t>Document Lobster Fishery</a:t>
            </a:r>
          </a:p>
        </p:txBody>
      </p:sp>
      <p:sp>
        <p:nvSpPr>
          <p:cNvPr id="46083" name="Text Placeholder 3"/>
          <p:cNvSpPr>
            <a:spLocks noGrp="1"/>
          </p:cNvSpPr>
          <p:nvPr>
            <p:ph type="body" idx="1"/>
          </p:nvPr>
        </p:nvSpPr>
        <p:spPr>
          <a:xfrm>
            <a:off x="200025" y="1023938"/>
            <a:ext cx="8791575" cy="2633662"/>
          </a:xfrm>
        </p:spPr>
        <p:txBody>
          <a:bodyPr/>
          <a:lstStyle/>
          <a:p>
            <a:r>
              <a:rPr lang="en-US" altLang="en-US" b="0" smtClean="0"/>
              <a:t>-Worked with lobstermen to describe Maine lobster fishery &amp; gear</a:t>
            </a:r>
          </a:p>
          <a:p>
            <a:r>
              <a:rPr lang="en-US" altLang="en-US" b="0" smtClean="0"/>
              <a:t>-Documented how, when and where we fish</a:t>
            </a:r>
          </a:p>
          <a:p>
            <a:r>
              <a:rPr lang="en-US" altLang="en-US" b="0" smtClean="0"/>
              <a:t>-Produced a resource book</a:t>
            </a:r>
          </a:p>
          <a:p>
            <a:r>
              <a:rPr lang="en-US" altLang="en-US" b="0" smtClean="0"/>
              <a:t>-Produced a risk model with </a:t>
            </a:r>
          </a:p>
          <a:p>
            <a:r>
              <a:rPr lang="en-US" altLang="en-US" b="0" smtClean="0"/>
              <a:t>-NEAq and Woods Hole</a:t>
            </a:r>
          </a:p>
          <a:p>
            <a:endParaRPr lang="en-US" altLang="en-US" b="0" smtClean="0"/>
          </a:p>
        </p:txBody>
      </p:sp>
      <p:pic>
        <p:nvPicPr>
          <p:cNvPr id="46084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8" y="3556000"/>
            <a:ext cx="4183062" cy="3113088"/>
          </a:xfrm>
        </p:spPr>
      </p:pic>
      <p:sp>
        <p:nvSpPr>
          <p:cNvPr id="46085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6086" name="Picture 4" descr="\\Patrice\MLA FILES\PICTURES\MLA Photos\whale project\DSCN0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" r="22044"/>
          <a:stretch>
            <a:fillRect/>
          </a:stretch>
        </p:blipFill>
        <p:spPr bwMode="auto">
          <a:xfrm>
            <a:off x="4460875" y="2041525"/>
            <a:ext cx="4683125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MDIGearTyp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t="6667" r="6535" b="12222"/>
          <a:stretch>
            <a:fillRect/>
          </a:stretch>
        </p:blipFill>
        <p:spPr>
          <a:xfrm>
            <a:off x="4648200" y="762000"/>
            <a:ext cx="4379913" cy="5486400"/>
          </a:xfr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04800" y="762000"/>
            <a:ext cx="4113213" cy="54864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79388"/>
            <a:ext cx="8742363" cy="675481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r>
              <a:rPr lang="en-US" altLang="en-US" smtClean="0"/>
              <a:t>Gear Density by Month</a:t>
            </a:r>
          </a:p>
        </p:txBody>
      </p:sp>
      <p:pic>
        <p:nvPicPr>
          <p:cNvPr id="4915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" y="792163"/>
            <a:ext cx="4391025" cy="5684837"/>
          </a:xfrm>
        </p:spPr>
      </p:pic>
      <p:pic>
        <p:nvPicPr>
          <p:cNvPr id="4915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6613" y="792163"/>
            <a:ext cx="4394200" cy="5684837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914400"/>
          </a:xfrm>
        </p:spPr>
        <p:txBody>
          <a:bodyPr/>
          <a:lstStyle/>
          <a:p>
            <a:r>
              <a:rPr lang="en-US" altLang="en-US" sz="3600" smtClean="0"/>
              <a:t>Whale Activity by Season</a:t>
            </a:r>
          </a:p>
        </p:txBody>
      </p:sp>
      <p:pic>
        <p:nvPicPr>
          <p:cNvPr id="50179" name="Picture 3" descr="C:\Documents and Settings\kite-powell\My Documents\0 - WHOI Research\Fisheries\Lobster\Maine lobster &amp; whales\new ME model\whale distribution by sea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914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29999" b="13333"/>
          <a:stretch>
            <a:fillRect/>
          </a:stretch>
        </p:blipFill>
        <p:spPr bwMode="auto">
          <a:xfrm>
            <a:off x="-4876800" y="-365125"/>
            <a:ext cx="31242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45720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657600"/>
            <a:ext cx="45799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6488"/>
            <a:ext cx="453866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213"/>
            <a:ext cx="4545013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228600" y="1143000"/>
            <a:ext cx="2971800" cy="2209800"/>
          </a:xfrm>
        </p:spPr>
        <p:txBody>
          <a:bodyPr/>
          <a:lstStyle/>
          <a:p>
            <a:r>
              <a:rPr lang="en-US" altLang="en-US" sz="3600" smtClean="0"/>
              <a:t>Baseline: Expected Encounters per Year</a:t>
            </a:r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381000" y="3962400"/>
            <a:ext cx="28956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VL             3,679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GL                 97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total</a:t>
            </a:r>
            <a:r>
              <a:rPr lang="en-US" altLang="en-US" sz="2800"/>
              <a:t> </a:t>
            </a:r>
            <a:r>
              <a:rPr lang="en-US" altLang="en-US" sz="2800" b="1"/>
              <a:t>         3,776 </a:t>
            </a: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012"/>
          </a:xfrm>
        </p:spPr>
        <p:txBody>
          <a:bodyPr/>
          <a:lstStyle/>
          <a:p>
            <a:r>
              <a:rPr lang="en-US" altLang="en-US" smtClean="0"/>
              <a:t>Document Lobster Fishery</a:t>
            </a:r>
          </a:p>
        </p:txBody>
      </p:sp>
      <p:pic>
        <p:nvPicPr>
          <p:cNvPr id="52227" name="Content Placeholder 4" descr="gear diagram 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066800"/>
            <a:ext cx="4724400" cy="5678488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012"/>
          </a:xfrm>
        </p:spPr>
        <p:txBody>
          <a:bodyPr/>
          <a:lstStyle/>
          <a:p>
            <a:r>
              <a:rPr lang="en-US" altLang="en-US" smtClean="0"/>
              <a:t>Document Lobster Fishery</a:t>
            </a:r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138" y="1143000"/>
            <a:ext cx="4183062" cy="5416550"/>
          </a:xfrm>
        </p:spPr>
      </p:pic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971925"/>
            <a:ext cx="36576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22350"/>
            <a:ext cx="36576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28600"/>
          <a:ext cx="8229600" cy="4479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288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Break Testing Used Sink Rope Results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Are we retiring rope too early?</a:t>
                      </a:r>
                    </a:p>
                  </a:txBody>
                  <a:tcPr marT="45687" marB="45687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Rope Name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Size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Time fished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Virgin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Used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Visual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 Loss</a:t>
                      </a:r>
                    </a:p>
                  </a:txBody>
                  <a:tcPr marT="45687" marB="456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SteeLiner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Hyliner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7/16”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 months Cutler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5430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4/5 (bad)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53%</a:t>
                      </a:r>
                    </a:p>
                  </a:txBody>
                  <a:tcPr marT="45687" marB="4568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HydroPro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Polysteel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7/16”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 months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BucksHarbor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4120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(unfishable)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T="45687" marB="4568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HydroPro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Polysteel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3/8”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months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Stonington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3485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(bad)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T="45687" marB="4568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Everson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3/8”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months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Port Clyde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4180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(bad)</a:t>
                      </a:r>
                    </a:p>
                  </a:txBody>
                  <a:tcPr marT="45687" marB="4568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 marT="45687" marB="45687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4326" name="Group 9"/>
          <p:cNvGrpSpPr>
            <a:grpSpLocks/>
          </p:cNvGrpSpPr>
          <p:nvPr/>
        </p:nvGrpSpPr>
        <p:grpSpPr bwMode="auto">
          <a:xfrm>
            <a:off x="152400" y="4495800"/>
            <a:ext cx="8763000" cy="2438400"/>
            <a:chOff x="152400" y="4343400"/>
            <a:chExt cx="8763000" cy="2438400"/>
          </a:xfrm>
        </p:grpSpPr>
        <p:pic>
          <p:nvPicPr>
            <p:cNvPr id="543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953000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2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343400"/>
              <a:ext cx="22860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2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334000"/>
              <a:ext cx="1905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3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343400"/>
              <a:ext cx="2555978" cy="157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17950"/>
            <a:ext cx="38862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292100"/>
            <a:ext cx="48006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922713"/>
            <a:ext cx="38862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2113"/>
            <a:ext cx="2563813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itle 1"/>
          <p:cNvSpPr>
            <a:spLocks noGrp="1"/>
          </p:cNvSpPr>
          <p:nvPr>
            <p:ph type="title"/>
          </p:nvPr>
        </p:nvSpPr>
        <p:spPr>
          <a:xfrm>
            <a:off x="153988" y="-100013"/>
            <a:ext cx="8229600" cy="609601"/>
          </a:xfrm>
        </p:spPr>
        <p:txBody>
          <a:bodyPr/>
          <a:lstStyle/>
          <a:p>
            <a:r>
              <a:rPr lang="en-US" altLang="en-US" smtClean="0"/>
              <a:t>Underwater Video of Sink Rope</a:t>
            </a:r>
            <a:endParaRPr lang="en-US" alt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760413"/>
            <a:ext cx="4476750" cy="579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0413"/>
            <a:ext cx="4357688" cy="579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Title 1"/>
          <p:cNvSpPr>
            <a:spLocks noGrp="1"/>
          </p:cNvSpPr>
          <p:nvPr>
            <p:ph type="title"/>
          </p:nvPr>
        </p:nvSpPr>
        <p:spPr>
          <a:xfrm>
            <a:off x="153988" y="0"/>
            <a:ext cx="8229600" cy="609600"/>
          </a:xfrm>
        </p:spPr>
        <p:txBody>
          <a:bodyPr/>
          <a:lstStyle/>
          <a:p>
            <a:r>
              <a:rPr lang="en-US" altLang="en-US" smtClean="0"/>
              <a:t>Document what has worked</a:t>
            </a:r>
            <a:endParaRPr lang="en-US" alt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/>
          <a:lstStyle/>
          <a:p>
            <a:r>
              <a:rPr lang="en-US" altLang="en-US" smtClean="0"/>
              <a:t>Looking for Whale Safe Ropes</a:t>
            </a:r>
          </a:p>
        </p:txBody>
      </p:sp>
      <p:sp>
        <p:nvSpPr>
          <p:cNvPr id="58371" name="Content Placeholder 3"/>
          <p:cNvSpPr>
            <a:spLocks noGrp="1"/>
          </p:cNvSpPr>
          <p:nvPr>
            <p:ph sz="half" idx="1"/>
          </p:nvPr>
        </p:nvSpPr>
        <p:spPr>
          <a:xfrm>
            <a:off x="4843463" y="927100"/>
            <a:ext cx="4352925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u="sng" smtClean="0"/>
              <a:t>Vertical Lines</a:t>
            </a:r>
          </a:p>
          <a:p>
            <a:pPr lvl="1"/>
            <a:r>
              <a:rPr lang="en-US" altLang="en-US" smtClean="0"/>
              <a:t>Avoidance</a:t>
            </a:r>
          </a:p>
          <a:p>
            <a:pPr lvl="2"/>
            <a:r>
              <a:rPr lang="en-US" altLang="en-US" smtClean="0"/>
              <a:t>glow rope </a:t>
            </a:r>
          </a:p>
          <a:p>
            <a:pPr lvl="2"/>
            <a:r>
              <a:rPr lang="en-US" altLang="en-US" smtClean="0"/>
              <a:t>Colored rope</a:t>
            </a:r>
          </a:p>
          <a:p>
            <a:pPr lvl="1"/>
            <a:r>
              <a:rPr lang="en-US" altLang="en-US" smtClean="0"/>
              <a:t>Low entanglement risk</a:t>
            </a:r>
          </a:p>
          <a:p>
            <a:pPr lvl="2"/>
            <a:r>
              <a:rPr lang="en-US" altLang="en-US" smtClean="0"/>
              <a:t>stiff rope </a:t>
            </a:r>
          </a:p>
          <a:p>
            <a:pPr lvl="2"/>
            <a:r>
              <a:rPr lang="en-US" altLang="en-US" smtClean="0"/>
              <a:t>weak rope</a:t>
            </a:r>
          </a:p>
          <a:p>
            <a:pPr lvl="2"/>
            <a:r>
              <a:rPr lang="en-US" altLang="en-US" smtClean="0"/>
              <a:t>time tension line cutter</a:t>
            </a:r>
          </a:p>
        </p:txBody>
      </p:sp>
      <p:sp>
        <p:nvSpPr>
          <p:cNvPr id="58372" name="Content Placeholder 4"/>
          <p:cNvSpPr>
            <a:spLocks noGrp="1"/>
          </p:cNvSpPr>
          <p:nvPr>
            <p:ph sz="half" idx="2"/>
          </p:nvPr>
        </p:nvSpPr>
        <p:spPr>
          <a:xfrm>
            <a:off x="138113" y="785813"/>
            <a:ext cx="4829175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u="sng" smtClean="0"/>
              <a:t>Groundlines</a:t>
            </a:r>
          </a:p>
          <a:p>
            <a:pPr lvl="1"/>
            <a:r>
              <a:rPr lang="en-US" altLang="en-US" smtClean="0"/>
              <a:t>Chafe resistant </a:t>
            </a:r>
          </a:p>
          <a:p>
            <a:pPr lvl="2"/>
            <a:r>
              <a:rPr lang="en-US" altLang="en-US" smtClean="0"/>
              <a:t>(barium sulfate sink, braided metallocene sink)</a:t>
            </a:r>
          </a:p>
          <a:p>
            <a:pPr lvl="1"/>
            <a:r>
              <a:rPr lang="en-US" altLang="en-US" smtClean="0"/>
              <a:t>Profile of rope in water column </a:t>
            </a:r>
          </a:p>
          <a:p>
            <a:pPr lvl="2"/>
            <a:r>
              <a:rPr lang="en-US" altLang="en-US" smtClean="0"/>
              <a:t>Develop low profile ropes</a:t>
            </a:r>
          </a:p>
          <a:p>
            <a:pPr lvl="2"/>
            <a:r>
              <a:rPr lang="en-US" altLang="en-US" smtClean="0"/>
              <a:t>DST pressure sensors</a:t>
            </a:r>
          </a:p>
        </p:txBody>
      </p:sp>
      <p:pic>
        <p:nvPicPr>
          <p:cNvPr id="58373" name="Picture 4" descr="2006 rubber line in hauler, 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" descr="I:\PICTURES\rope tests\Holy Rope test pix\Pat's rope\green line laid, P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t="30000" r="4500" b="4500"/>
          <a:stretch>
            <a:fillRect/>
          </a:stretch>
        </p:blipFill>
        <p:spPr bwMode="auto">
          <a:xfrm>
            <a:off x="195263" y="4041775"/>
            <a:ext cx="255746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6" descr="DSC013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4" t="17094" r="20512" b="11111"/>
          <a:stretch>
            <a:fillRect/>
          </a:stretch>
        </p:blipFill>
        <p:spPr bwMode="auto">
          <a:xfrm>
            <a:off x="3205163" y="3836988"/>
            <a:ext cx="16383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" b="53400"/>
          <a:stretch>
            <a:fillRect/>
          </a:stretch>
        </p:blipFill>
        <p:spPr bwMode="auto">
          <a:xfrm>
            <a:off x="317500" y="5691188"/>
            <a:ext cx="206692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22112" r="61967" b="62685"/>
          <a:stretch>
            <a:fillRect/>
          </a:stretch>
        </p:blipFill>
        <p:spPr bwMode="auto">
          <a:xfrm>
            <a:off x="2782888" y="5691188"/>
            <a:ext cx="207645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5475288" cy="7662863"/>
          </a:xfrm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679450" y="3270250"/>
            <a:ext cx="8382000" cy="3611563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/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Best Practices</a:t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Common sense ideas to </a:t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make gear safer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 descr="rightbreach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/>
          <a:lstStyle/>
          <a:p>
            <a:r>
              <a:rPr lang="en-US" altLang="en-US" sz="3200" smtClean="0">
                <a:solidFill>
                  <a:schemeClr val="tx1"/>
                </a:solidFill>
              </a:rPr>
              <a:t>Ideas to Avoid/Reduce Severity of Entanglement</a:t>
            </a:r>
          </a:p>
        </p:txBody>
      </p:sp>
      <p:sp>
        <p:nvSpPr>
          <p:cNvPr id="60420" name="Content Placeholder 3"/>
          <p:cNvSpPr>
            <a:spLocks noGrp="1"/>
          </p:cNvSpPr>
          <p:nvPr>
            <p:ph sz="half" idx="2"/>
          </p:nvPr>
        </p:nvSpPr>
        <p:spPr>
          <a:xfrm>
            <a:off x="531813" y="1828800"/>
            <a:ext cx="4040187" cy="3951288"/>
          </a:xfrm>
        </p:spPr>
        <p:txBody>
          <a:bodyPr/>
          <a:lstStyle/>
          <a:p>
            <a:r>
              <a:rPr lang="en-US" altLang="en-US" smtClean="0"/>
              <a:t>Maximize traps/endline</a:t>
            </a:r>
          </a:p>
          <a:p>
            <a:r>
              <a:rPr lang="en-US" altLang="en-US" smtClean="0"/>
              <a:t>Groundline</a:t>
            </a:r>
          </a:p>
          <a:p>
            <a:pPr lvl="1"/>
            <a:r>
              <a:rPr lang="en-US" altLang="en-US" smtClean="0"/>
              <a:t>Use sink rope</a:t>
            </a:r>
          </a:p>
          <a:p>
            <a:pPr lvl="1"/>
            <a:r>
              <a:rPr lang="en-US" altLang="en-US" smtClean="0"/>
              <a:t>Deploy with taught line</a:t>
            </a:r>
          </a:p>
          <a:p>
            <a:r>
              <a:rPr lang="en-US" altLang="en-US" smtClean="0"/>
              <a:t>Surface system</a:t>
            </a:r>
          </a:p>
          <a:p>
            <a:pPr lvl="1"/>
            <a:r>
              <a:rPr lang="en-US" altLang="en-US" smtClean="0"/>
              <a:t>Limit scope</a:t>
            </a:r>
          </a:p>
          <a:p>
            <a:pPr lvl="1"/>
            <a:r>
              <a:rPr lang="en-US" altLang="en-US" smtClean="0"/>
              <a:t>Limit rope between buoys</a:t>
            </a:r>
          </a:p>
          <a:p>
            <a:pPr lvl="1"/>
            <a:r>
              <a:rPr lang="en-US" altLang="en-US" smtClean="0"/>
              <a:t>Weaker rope on top 1/3</a:t>
            </a:r>
          </a:p>
          <a:p>
            <a:pPr lvl="1"/>
            <a:r>
              <a:rPr lang="en-US" altLang="en-US" smtClean="0"/>
              <a:t>Reduce # of flotation devices</a:t>
            </a:r>
          </a:p>
        </p:txBody>
      </p:sp>
      <p:sp>
        <p:nvSpPr>
          <p:cNvPr id="60421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828800"/>
            <a:ext cx="4041775" cy="3951288"/>
          </a:xfrm>
        </p:spPr>
        <p:txBody>
          <a:bodyPr/>
          <a:lstStyle/>
          <a:p>
            <a:r>
              <a:rPr lang="en-US" altLang="en-US" smtClean="0"/>
              <a:t>Reduce knots and coils in VL</a:t>
            </a:r>
          </a:p>
          <a:p>
            <a:pPr lvl="1"/>
            <a:r>
              <a:rPr lang="en-US" altLang="en-US" smtClean="0"/>
              <a:t>Splice instead of knot</a:t>
            </a:r>
          </a:p>
          <a:p>
            <a:pPr lvl="1"/>
            <a:r>
              <a:rPr lang="en-US" altLang="en-US" smtClean="0"/>
              <a:t>Lengthen rather than coil/shank</a:t>
            </a:r>
          </a:p>
          <a:p>
            <a:r>
              <a:rPr lang="en-US" altLang="en-US" smtClean="0"/>
              <a:t>Reduce gear density through trap reducations</a:t>
            </a:r>
          </a:p>
          <a:p>
            <a:r>
              <a:rPr lang="en-US" altLang="en-US" smtClean="0"/>
              <a:t>Investigate stiff line/taught line</a:t>
            </a:r>
          </a:p>
          <a:p>
            <a:r>
              <a:rPr lang="en-US" altLang="en-US" smtClean="0"/>
              <a:t>Reduce ghost gear</a:t>
            </a:r>
          </a:p>
          <a:p>
            <a:pPr lvl="1"/>
            <a:r>
              <a:rPr lang="en-US" altLang="en-US" smtClean="0"/>
              <a:t>Improve deployment of groundlines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43" name="Title 1"/>
          <p:cNvSpPr>
            <a:spLocks noGrp="1"/>
          </p:cNvSpPr>
          <p:nvPr>
            <p:ph type="title"/>
          </p:nvPr>
        </p:nvSpPr>
        <p:spPr>
          <a:xfrm>
            <a:off x="463550" y="844550"/>
            <a:ext cx="8229600" cy="1143000"/>
          </a:xfrm>
        </p:spPr>
        <p:txBody>
          <a:bodyPr/>
          <a:lstStyle/>
          <a:p>
            <a:r>
              <a:rPr lang="en-US" altLang="en-US" smtClean="0"/>
              <a:t>What’s next?</a:t>
            </a:r>
          </a:p>
        </p:txBody>
      </p:sp>
      <p:sp>
        <p:nvSpPr>
          <p:cNvPr id="61444" name="Content Placeholder 2"/>
          <p:cNvSpPr>
            <a:spLocks noGrp="1"/>
          </p:cNvSpPr>
          <p:nvPr>
            <p:ph sz="half" idx="1"/>
          </p:nvPr>
        </p:nvSpPr>
        <p:spPr>
          <a:xfrm>
            <a:off x="574675" y="2160588"/>
            <a:ext cx="4038600" cy="4525962"/>
          </a:xfrm>
        </p:spPr>
        <p:txBody>
          <a:bodyPr/>
          <a:lstStyle/>
          <a:p>
            <a:r>
              <a:rPr lang="en-US" altLang="en-US" smtClean="0"/>
              <a:t>Basic questions have not been answered</a:t>
            </a:r>
          </a:p>
          <a:p>
            <a:r>
              <a:rPr lang="en-US" altLang="en-US" smtClean="0"/>
              <a:t>Has trawling up made things better or worse?</a:t>
            </a:r>
          </a:p>
          <a:p>
            <a:r>
              <a:rPr lang="en-US" altLang="en-US" smtClean="0"/>
              <a:t>Whales aren’t doing well; why?</a:t>
            </a:r>
          </a:p>
          <a:p>
            <a:r>
              <a:rPr lang="en-US" altLang="en-US" smtClean="0"/>
              <a:t>NMFS monitoring the effectiveness of the plan (5 year process)</a:t>
            </a:r>
          </a:p>
        </p:txBody>
      </p:sp>
      <p:sp>
        <p:nvSpPr>
          <p:cNvPr id="61445" name="Content Placeholder 3"/>
          <p:cNvSpPr>
            <a:spLocks noGrp="1"/>
          </p:cNvSpPr>
          <p:nvPr>
            <p:ph sz="half" idx="2"/>
          </p:nvPr>
        </p:nvSpPr>
        <p:spPr>
          <a:xfrm>
            <a:off x="4905375" y="1987550"/>
            <a:ext cx="4038600" cy="4525963"/>
          </a:xfrm>
        </p:spPr>
        <p:txBody>
          <a:bodyPr/>
          <a:lstStyle/>
          <a:p>
            <a:r>
              <a:rPr lang="en-US" altLang="en-US" smtClean="0"/>
              <a:t>Continue with TRT process</a:t>
            </a:r>
          </a:p>
          <a:p>
            <a:r>
              <a:rPr lang="en-US" altLang="en-US" smtClean="0"/>
              <a:t>Canada developing a whale plan</a:t>
            </a:r>
          </a:p>
          <a:p>
            <a:r>
              <a:rPr lang="en-US" altLang="en-US" smtClean="0"/>
              <a:t>Continue to educate the industry</a:t>
            </a:r>
          </a:p>
          <a:p>
            <a:r>
              <a:rPr lang="en-US" altLang="en-US" smtClean="0"/>
              <a:t>More weak ropes to be tested</a:t>
            </a:r>
          </a:p>
          <a:p>
            <a:r>
              <a:rPr lang="en-US" altLang="en-US" smtClean="0"/>
              <a:t>Not testing acoustic release devices</a:t>
            </a:r>
          </a:p>
          <a:p>
            <a:endParaRPr lang="en-US" altLang="en-US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maine-out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38200"/>
            <a:ext cx="27209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53816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715962"/>
          </a:xfrm>
        </p:spPr>
        <p:txBody>
          <a:bodyPr/>
          <a:lstStyle/>
          <a:p>
            <a:pPr algn="l"/>
            <a:r>
              <a:rPr lang="en-US" altLang="en-US" sz="3200" smtClean="0"/>
              <a:t>Maine Lobster Industry…. Billion + $ industry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76600" y="4648200"/>
            <a:ext cx="5791200" cy="2209800"/>
          </a:xfrm>
        </p:spPr>
        <p:txBody>
          <a:bodyPr/>
          <a:lstStyle/>
          <a:p>
            <a:r>
              <a:rPr lang="en-US" altLang="en-US" sz="2400" smtClean="0">
                <a:ea typeface="Calibri" panose="020F0502020204030204" pitchFamily="34" charset="0"/>
                <a:cs typeface="Calibri" panose="020F0502020204030204" pitchFamily="34" charset="0"/>
              </a:rPr>
              <a:t>Maine lobstermen live along 3,500+ mile coastline in small, rural communities </a:t>
            </a:r>
          </a:p>
          <a:p>
            <a:r>
              <a:rPr lang="en-US" altLang="en-US" sz="2400" smtClean="0">
                <a:ea typeface="Calibri" panose="020F0502020204030204" pitchFamily="34" charset="0"/>
                <a:cs typeface="Calibri" panose="020F0502020204030204" pitchFamily="34" charset="0"/>
              </a:rPr>
              <a:t>Our communities are located on remote peninsulas and 15 year- round islands</a:t>
            </a:r>
          </a:p>
          <a:p>
            <a:r>
              <a:rPr lang="en-US" altLang="en-US" sz="2400" smtClean="0">
                <a:ea typeface="Calibri" panose="020F0502020204030204" pitchFamily="34" charset="0"/>
                <a:cs typeface="Calibri" panose="020F0502020204030204" pitchFamily="34" charset="0"/>
              </a:rPr>
              <a:t>Maine coast is dependent upon lobstering</a:t>
            </a:r>
          </a:p>
        </p:txBody>
      </p:sp>
      <p:pic>
        <p:nvPicPr>
          <p:cNvPr id="9222" name="Picture 10" descr="Lobster-Photo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087938"/>
            <a:ext cx="253206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683" r="29947"/>
          <a:stretch>
            <a:fillRect/>
          </a:stretch>
        </p:blipFill>
        <p:spPr>
          <a:xfrm>
            <a:off x="1524000" y="22225"/>
            <a:ext cx="6324600" cy="6838950"/>
          </a:xfrm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>
          <a:xfrm>
            <a:off x="457200" y="5638800"/>
            <a:ext cx="8229600" cy="11430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Thank you!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10063" r="7129" b="6918"/>
          <a:stretch>
            <a:fillRect/>
          </a:stretch>
        </p:blipFill>
        <p:spPr bwMode="auto">
          <a:xfrm>
            <a:off x="990600" y="809625"/>
            <a:ext cx="73152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/>
          <a:lstStyle/>
          <a:p>
            <a:r>
              <a:rPr lang="en-US" altLang="en-US" sz="3200" smtClean="0"/>
              <a:t>Maine lobster vs. other fisheries by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62000"/>
            <a:ext cx="8094662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84163"/>
            <a:ext cx="8229600" cy="554037"/>
          </a:xfrm>
        </p:spPr>
        <p:txBody>
          <a:bodyPr/>
          <a:lstStyle/>
          <a:p>
            <a:pPr eaLnBrk="1" hangingPunct="1"/>
            <a:r>
              <a:rPr lang="en-US" altLang="en-US" smtClean="0"/>
              <a:t>Record lobster landings and value</a:t>
            </a: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2057400" y="3567113"/>
            <a:ext cx="3124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Landings: 130,844,773 lbs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Value: $533,094,366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657850"/>
            <a:ext cx="5105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u="sng" dirty="0"/>
              <a:t>In 2016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Year-round fishery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83% of catch July to Nov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80% of Maine lobster is New Shell</a:t>
            </a:r>
            <a:endParaRPr lang="en-US" dirty="0"/>
          </a:p>
        </p:txBody>
      </p:sp>
      <p:sp>
        <p:nvSpPr>
          <p:cNvPr id="13315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altLang="en-US" smtClean="0"/>
              <a:t>Seasonal lobster landings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/>
        </p:nvGraphicFramePr>
        <p:xfrm>
          <a:off x="457200" y="990600"/>
          <a:ext cx="8077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om_ch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6BDC3"/>
              </a:clrFrom>
              <a:clrTo>
                <a:srgbClr val="B6BD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36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181600" y="31242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447800" y="1943100"/>
            <a:ext cx="7391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1825" indent="-1746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6125" indent="-2889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/>
              <a:t>Maine Lobster Fishery at a Glance</a:t>
            </a:r>
          </a:p>
          <a:p>
            <a:pPr>
              <a:spcBef>
                <a:spcPct val="25000"/>
              </a:spcBef>
            </a:pPr>
            <a:endParaRPr lang="en-US" altLang="en-US" sz="800" b="1"/>
          </a:p>
          <a:p>
            <a:pPr>
              <a:spcBef>
                <a:spcPts val="600"/>
              </a:spcBef>
            </a:pPr>
            <a:r>
              <a:rPr lang="en-US" altLang="en-US" sz="2800" b="1"/>
              <a:t>4,404 commercial licenses issued (2015)</a:t>
            </a: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/>
              <a:t>~70% are active (3,082)</a:t>
            </a: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/>
              <a:t>~60% landed &gt; 1,000 lbs (2,642)</a:t>
            </a:r>
          </a:p>
          <a:p>
            <a:pPr>
              <a:spcBef>
                <a:spcPts val="600"/>
              </a:spcBef>
            </a:pPr>
            <a:r>
              <a:rPr lang="en-US" altLang="en-US" sz="2800" b="1"/>
              <a:t>880 students and 230 apprentices</a:t>
            </a:r>
            <a:endParaRPr lang="en-US" altLang="en-US" sz="1800" b="1"/>
          </a:p>
          <a:p>
            <a:pPr>
              <a:spcBef>
                <a:spcPts val="600"/>
              </a:spcBef>
            </a:pPr>
            <a:r>
              <a:rPr lang="en-US" altLang="en-US" sz="2800" b="1"/>
              <a:t>Max limit of 800 traps </a:t>
            </a:r>
            <a:r>
              <a:rPr lang="en-US" altLang="en-US" sz="2400" b="1"/>
              <a:t>(or less)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b="1"/>
              <a:t>~2.73 million trap tags issued; (includes 63k student tags)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2400" b="1"/>
              <a:t>~2.18 million trap tags &gt; 1,000 lbs (80%)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en-US" sz="2400" b="1">
              <a:solidFill>
                <a:srgbClr val="FF0000"/>
              </a:solidFill>
            </a:endParaRP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239000" y="301625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i="1"/>
              <a:t>Source</a:t>
            </a:r>
            <a:r>
              <a:rPr lang="en-US" altLang="en-US" sz="1400" i="1"/>
              <a:t>: Maine DMR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1354</Words>
  <Application>Microsoft Office PowerPoint</Application>
  <PresentationFormat>On-screen Show (4:3)</PresentationFormat>
  <Paragraphs>281</Paragraphs>
  <Slides>50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Calibri</vt:lpstr>
      <vt:lpstr>Arial</vt:lpstr>
      <vt:lpstr>Comic Sans MS</vt:lpstr>
      <vt:lpstr>Wingdings</vt:lpstr>
      <vt:lpstr>Default Design</vt:lpstr>
      <vt:lpstr>PowerPoint Presentation</vt:lpstr>
      <vt:lpstr>Maine, USA</vt:lpstr>
      <vt:lpstr>Tools of the Fishery</vt:lpstr>
      <vt:lpstr>PowerPoint Presentation</vt:lpstr>
      <vt:lpstr>Maine Lobster Industry…. Billion + $ industry</vt:lpstr>
      <vt:lpstr>Maine lobster vs. other fisheries by value</vt:lpstr>
      <vt:lpstr>Record lobster landings and value</vt:lpstr>
      <vt:lpstr>Seasonal lobster landings</vt:lpstr>
      <vt:lpstr>PowerPoint Presentation</vt:lpstr>
      <vt:lpstr>PowerPoint Presentation</vt:lpstr>
      <vt:lpstr>The Whale Plan</vt:lpstr>
      <vt:lpstr>Atlantic Large Whale Take Reduction Team</vt:lpstr>
      <vt:lpstr>Whale Rules</vt:lpstr>
      <vt:lpstr>Evolution of Whale Plan</vt:lpstr>
      <vt:lpstr>Dynamic Area Management</vt:lpstr>
      <vt:lpstr>Evolution of Whale Plan</vt:lpstr>
      <vt:lpstr>Maine exemption line</vt:lpstr>
      <vt:lpstr>Maine has rocky bottom</vt:lpstr>
      <vt:lpstr>PowerPoint Presentation</vt:lpstr>
      <vt:lpstr>Operational Challenges Sinking Groundline</vt:lpstr>
      <vt:lpstr>Sinking Groundline Federally funded rope buyback -trade in floating line, get voucher   towards purchase of sink line -sink rope wears out much faster -increase cost of business</vt:lpstr>
      <vt:lpstr>Co-occurrence model</vt:lpstr>
      <vt:lpstr>Tries to address risk</vt:lpstr>
      <vt:lpstr>PowerPoint Presentation</vt:lpstr>
      <vt:lpstr>Maine has avoided closures</vt:lpstr>
      <vt:lpstr>Whale Plan Compliance</vt:lpstr>
      <vt:lpstr>  Need to Engage the Industry</vt:lpstr>
      <vt:lpstr>Challenging Issue</vt:lpstr>
      <vt:lpstr>Engaging the lobster industry</vt:lpstr>
      <vt:lpstr>Engage with research community</vt:lpstr>
      <vt:lpstr>   How do whales become entangled?  What do we fix?</vt:lpstr>
      <vt:lpstr>How do whales get entangled? Examine gear removed from whales</vt:lpstr>
      <vt:lpstr>Reverse Engineering</vt:lpstr>
      <vt:lpstr>PowerPoint Presentation</vt:lpstr>
      <vt:lpstr>Document Lobster Fishery</vt:lpstr>
      <vt:lpstr>PowerPoint Presentation</vt:lpstr>
      <vt:lpstr>PowerPoint Presentation</vt:lpstr>
      <vt:lpstr>Gear Density by Month</vt:lpstr>
      <vt:lpstr>Whale Activity by Season</vt:lpstr>
      <vt:lpstr>Baseline: Expected Encounters per Year</vt:lpstr>
      <vt:lpstr>Document Lobster Fishery</vt:lpstr>
      <vt:lpstr>Document Lobster Fishery</vt:lpstr>
      <vt:lpstr>PowerPoint Presentation</vt:lpstr>
      <vt:lpstr>Underwater Video of Sink Rope</vt:lpstr>
      <vt:lpstr>Document what has worked</vt:lpstr>
      <vt:lpstr>Looking for Whale Safe Ropes</vt:lpstr>
      <vt:lpstr> Best Practices Common sense ideas to  make gear safer</vt:lpstr>
      <vt:lpstr>Ideas to Avoid/Reduce Severity of Entanglement</vt:lpstr>
      <vt:lpstr>What’s next?</vt:lpstr>
      <vt:lpstr>Thank you!</vt:lpstr>
    </vt:vector>
  </TitlesOfParts>
  <Company>Maine Lobstermen's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Maine Lobstermen's Association</dc:creator>
  <cp:lastModifiedBy>PSMFC</cp:lastModifiedBy>
  <cp:revision>181</cp:revision>
  <dcterms:created xsi:type="dcterms:W3CDTF">2011-03-02T02:43:21Z</dcterms:created>
  <dcterms:modified xsi:type="dcterms:W3CDTF">2017-04-18T15:01:28Z</dcterms:modified>
</cp:coreProperties>
</file>